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28"/>
  </p:handoutMasterIdLst>
  <p:sldIdLst>
    <p:sldId id="308" r:id="rId2"/>
    <p:sldId id="256" r:id="rId3"/>
    <p:sldId id="260" r:id="rId4"/>
    <p:sldId id="261" r:id="rId5"/>
    <p:sldId id="257" r:id="rId6"/>
    <p:sldId id="259" r:id="rId7"/>
    <p:sldId id="262" r:id="rId8"/>
    <p:sldId id="263" r:id="rId9"/>
    <p:sldId id="294" r:id="rId10"/>
    <p:sldId id="264" r:id="rId11"/>
    <p:sldId id="265" r:id="rId12"/>
    <p:sldId id="307" r:id="rId13"/>
    <p:sldId id="306" r:id="rId14"/>
    <p:sldId id="302" r:id="rId15"/>
    <p:sldId id="283" r:id="rId16"/>
    <p:sldId id="282" r:id="rId17"/>
    <p:sldId id="292" r:id="rId18"/>
    <p:sldId id="303" r:id="rId19"/>
    <p:sldId id="304" r:id="rId20"/>
    <p:sldId id="286" r:id="rId21"/>
    <p:sldId id="277" r:id="rId22"/>
    <p:sldId id="305" r:id="rId23"/>
    <p:sldId id="278" r:id="rId24"/>
    <p:sldId id="300" r:id="rId25"/>
    <p:sldId id="289" r:id="rId26"/>
    <p:sldId id="290" r:id="rId27"/>
  </p:sldIdLst>
  <p:sldSz cx="9144000" cy="6858000" type="screen4x3"/>
  <p:notesSz cx="6877050" cy="100012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ACBEF2"/>
    <a:srgbClr val="B4DCEA"/>
    <a:srgbClr val="EFF9A5"/>
    <a:srgbClr val="B2B2B2"/>
    <a:srgbClr val="FCDDD2"/>
    <a:srgbClr val="DDDDDD"/>
    <a:srgbClr val="DF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3" autoAdjust="0"/>
    <p:restoredTop sz="94688" autoAdjust="0"/>
  </p:normalViewPr>
  <p:slideViewPr>
    <p:cSldViewPr>
      <p:cViewPr>
        <p:scale>
          <a:sx n="50" d="100"/>
          <a:sy n="50" d="100"/>
        </p:scale>
        <p:origin x="-990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es-ES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5725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endParaRPr lang="es-ES"/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es-ES"/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5725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fld id="{F01A727E-47F1-4B5B-AE68-38AF8BC4741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466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D132-93C4-48E1-AABA-46E1FEEDC1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29E2-0E9A-4ED8-903F-8932CB282E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6E0A1-7DCD-4166-9D8A-A2CC3FE70CE0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4ED1A-C9F7-49E1-9160-9A480E36F4A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36AF-B092-45D0-AAF9-B70F7066ECB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1D54-6FFC-4AA3-BBD2-C46B38289A6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D699-2949-4EDD-ADC5-BFE9559EA8F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55E5-97BD-4A2C-B053-6B2737646A3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88BDB-6ED9-463C-9C25-E30986C515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59BFE-2631-484C-81AC-1ACBA5B446F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A020B-0F53-46AB-8872-FA89652A2C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D344D9B-D31D-4289-BDFB-C396C36C5D8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wmf"/><Relationship Id="rId4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wmf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10" name="Rectangle 6"/>
          <p:cNvSpPr>
            <a:spLocks noGrp="1" noChangeArrowheads="1"/>
          </p:cNvSpPr>
          <p:nvPr>
            <p:ph idx="1"/>
          </p:nvPr>
        </p:nvSpPr>
        <p:spPr>
          <a:xfrm>
            <a:off x="359345" y="2348880"/>
            <a:ext cx="8245103" cy="4381946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sz="2800" b="1" u="sng" dirty="0" smtClean="0"/>
              <a:t>Purinas y </a:t>
            </a:r>
            <a:r>
              <a:rPr lang="es-ES_tradnl" sz="2800" b="1" u="sng" dirty="0" err="1" smtClean="0"/>
              <a:t>Pirimidinas</a:t>
            </a:r>
            <a:r>
              <a:rPr lang="es-ES_tradnl" sz="2800" dirty="0" smtClean="0"/>
              <a:t>: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Síntesis y Degradación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Recuperación de bases </a:t>
            </a:r>
            <a:r>
              <a:rPr lang="es-ES_tradnl" sz="2800" dirty="0" err="1" smtClean="0"/>
              <a:t>púricas</a:t>
            </a:r>
            <a:r>
              <a:rPr lang="es-ES_tradnl" sz="28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s-ES_tradnl" sz="2800" dirty="0" smtClean="0"/>
              <a:t>Biosíntesis de </a:t>
            </a:r>
            <a:r>
              <a:rPr lang="es-ES_tradnl" sz="2800" dirty="0" err="1" smtClean="0"/>
              <a:t>Desoxirribonucleótidos</a:t>
            </a:r>
            <a:endParaRPr lang="es-ES_tradnl" sz="2800" dirty="0" smtClean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Biosíntesis de </a:t>
            </a:r>
            <a:r>
              <a:rPr lang="es-ES_tradnl" sz="2800" dirty="0" err="1" smtClean="0"/>
              <a:t>dTMP</a:t>
            </a:r>
            <a:endParaRPr lang="es-ES_tradnl" sz="2800" dirty="0" smtClean="0"/>
          </a:p>
          <a:p>
            <a:pPr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 u="sng" dirty="0" smtClean="0"/>
              <a:t>Biosíntesis del Grupo </a:t>
            </a:r>
            <a:r>
              <a:rPr lang="es-ES_tradnl" sz="2800" b="1" u="sng" dirty="0" err="1" smtClean="0"/>
              <a:t>Hemo</a:t>
            </a:r>
            <a:endParaRPr lang="es-ES_tradnl" sz="2800" b="1" u="sng" dirty="0" smtClean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Degradación del </a:t>
            </a:r>
            <a:r>
              <a:rPr lang="es-ES_tradnl" sz="2800" dirty="0" err="1" smtClean="0"/>
              <a:t>Hemo</a:t>
            </a:r>
            <a:endParaRPr lang="es-ES_tradnl" sz="2800" dirty="0" smtClean="0"/>
          </a:p>
          <a:p>
            <a:pPr>
              <a:lnSpc>
                <a:spcPct val="90000"/>
              </a:lnSpc>
            </a:pPr>
            <a:r>
              <a:rPr lang="es-ES_tradnl" sz="2800" dirty="0" smtClean="0"/>
              <a:t>Ictericias</a:t>
            </a:r>
            <a:endParaRPr lang="es-ES_tradnl" sz="2800" dirty="0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1557338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2800" b="1"/>
              <a:t>BOLILLA 9 </a:t>
            </a:r>
            <a:br>
              <a:rPr lang="es-ES_tradnl" sz="2800" b="1"/>
            </a:br>
            <a:r>
              <a:rPr lang="es-ES_tradnl" sz="2800" b="1"/>
              <a:t>METABOLISMO DE NUCLEOTIDOS</a:t>
            </a:r>
            <a:br>
              <a:rPr lang="es-ES_tradnl" sz="2800" b="1"/>
            </a:br>
            <a:r>
              <a:rPr lang="es-ES_tradnl" sz="2800" b="1"/>
              <a:t>METABOLISMO DEL GRUPO HEMO</a:t>
            </a:r>
            <a:endParaRPr lang="es-ES" sz="28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8824" y="404714"/>
            <a:ext cx="8229600" cy="1008062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s-ES" sz="3200" b="1"/>
              <a:t>BIOSINTESIS DE NOVO</a:t>
            </a:r>
            <a:br>
              <a:rPr lang="es-ES" sz="3200" b="1"/>
            </a:br>
            <a:r>
              <a:rPr lang="es-ES" sz="3200" b="1"/>
              <a:t>NUCLEOTIDOS DE PURINA</a:t>
            </a:r>
          </a:p>
        </p:txBody>
      </p:sp>
      <p:pic>
        <p:nvPicPr>
          <p:cNvPr id="20488" name="Picture 8" descr="prpp"/>
          <p:cNvPicPr>
            <a:picLocks noChangeAspect="1" noChangeArrowheads="1"/>
          </p:cNvPicPr>
          <p:nvPr/>
        </p:nvPicPr>
        <p:blipFill>
          <a:blip r:embed="rId2">
            <a:lum bright="-20000" contrast="18000"/>
          </a:blip>
          <a:srcRect b="23752"/>
          <a:stretch>
            <a:fillRect/>
          </a:stretch>
        </p:blipFill>
        <p:spPr bwMode="auto">
          <a:xfrm>
            <a:off x="5076825" y="2341563"/>
            <a:ext cx="4067175" cy="1878012"/>
          </a:xfrm>
          <a:prstGeom prst="rect">
            <a:avLst/>
          </a:prstGeom>
          <a:noFill/>
        </p:spPr>
      </p:pic>
      <p:pic>
        <p:nvPicPr>
          <p:cNvPr id="20490" name="Picture 10" descr="DR5P"/>
          <p:cNvPicPr>
            <a:picLocks noChangeAspect="1" noChangeArrowheads="1"/>
          </p:cNvPicPr>
          <p:nvPr/>
        </p:nvPicPr>
        <p:blipFill>
          <a:blip r:embed="rId3">
            <a:lum bright="-26000" contrast="12000"/>
          </a:blip>
          <a:srcRect b="10530"/>
          <a:stretch>
            <a:fillRect/>
          </a:stretch>
        </p:blipFill>
        <p:spPr bwMode="auto">
          <a:xfrm>
            <a:off x="125413" y="1989138"/>
            <a:ext cx="2790825" cy="2527300"/>
          </a:xfrm>
          <a:prstGeom prst="rect">
            <a:avLst/>
          </a:prstGeom>
          <a:noFill/>
        </p:spPr>
      </p:pic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2339975" y="1639888"/>
            <a:ext cx="1366838" cy="865187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 baseline="0"/>
              <a:t>ATP</a:t>
            </a:r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4716463" y="5661025"/>
            <a:ext cx="1366837" cy="865188"/>
          </a:xfrm>
          <a:prstGeom prst="ellipse">
            <a:avLst/>
          </a:prstGeom>
          <a:gradFill rotWithShape="1">
            <a:gsLst>
              <a:gs pos="0">
                <a:srgbClr val="FBF1A3"/>
              </a:gs>
              <a:gs pos="100000">
                <a:srgbClr val="FBF1A3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 baseline="0"/>
              <a:t>AMP</a:t>
            </a:r>
          </a:p>
        </p:txBody>
      </p:sp>
      <p:sp>
        <p:nvSpPr>
          <p:cNvPr id="20493" name="Text Box 13" descr="30%"/>
          <p:cNvSpPr txBox="1">
            <a:spLocks noChangeArrowheads="1"/>
          </p:cNvSpPr>
          <p:nvPr/>
        </p:nvSpPr>
        <p:spPr bwMode="auto">
          <a:xfrm>
            <a:off x="125413" y="4581525"/>
            <a:ext cx="2519362" cy="822325"/>
          </a:xfrm>
          <a:prstGeom prst="rect">
            <a:avLst/>
          </a:prstGeom>
          <a:pattFill prst="pct30">
            <a:fgClr>
              <a:srgbClr val="FBF1A3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>
                <a:latin typeface="Symbol" pitchFamily="18" charset="2"/>
              </a:rPr>
              <a:t>a-</a:t>
            </a:r>
            <a:r>
              <a:rPr lang="es-ES" sz="2400" b="1" baseline="0"/>
              <a:t>D-Ribosa-5-fosfato</a:t>
            </a:r>
            <a:endParaRPr lang="es-ES" sz="2400" b="1" baseline="0">
              <a:latin typeface="Symbol" pitchFamily="18" charset="2"/>
            </a:endParaRPr>
          </a:p>
        </p:txBody>
      </p:sp>
      <p:sp>
        <p:nvSpPr>
          <p:cNvPr id="20494" name="Text Box 14" descr="30%"/>
          <p:cNvSpPr txBox="1">
            <a:spLocks noChangeArrowheads="1"/>
          </p:cNvSpPr>
          <p:nvPr/>
        </p:nvSpPr>
        <p:spPr bwMode="auto">
          <a:xfrm>
            <a:off x="5219700" y="4262438"/>
            <a:ext cx="3744913" cy="822325"/>
          </a:xfrm>
          <a:prstGeom prst="rect">
            <a:avLst/>
          </a:prstGeom>
          <a:pattFill prst="pct30">
            <a:fgClr>
              <a:srgbClr val="FBF1A3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5-Fosfo-</a:t>
            </a:r>
            <a:r>
              <a:rPr lang="es-ES" sz="2400" b="1" baseline="0">
                <a:latin typeface="Symbol" pitchFamily="18" charset="2"/>
              </a:rPr>
              <a:t>a-</a:t>
            </a:r>
            <a:r>
              <a:rPr lang="es-ES" sz="2400" b="1" baseline="0"/>
              <a:t>D-Ribosil-1-pirofosfato ( </a:t>
            </a:r>
            <a:r>
              <a:rPr lang="es-ES" sz="2400" b="1" baseline="0">
                <a:solidFill>
                  <a:srgbClr val="FF3300"/>
                </a:solidFill>
              </a:rPr>
              <a:t>PRPP </a:t>
            </a:r>
            <a:r>
              <a:rPr lang="es-ES" sz="2400" b="1" baseline="0"/>
              <a:t>)</a:t>
            </a:r>
            <a:endParaRPr lang="es-ES" sz="2400" b="1" baseline="0">
              <a:latin typeface="Symbol" pitchFamily="18" charset="2"/>
            </a:endParaRPr>
          </a:p>
        </p:txBody>
      </p:sp>
      <p:pic>
        <p:nvPicPr>
          <p:cNvPr id="20495" name="Picture 15" descr="AR100001"/>
          <p:cNvPicPr>
            <a:picLocks noChangeAspect="1" noChangeArrowheads="1"/>
          </p:cNvPicPr>
          <p:nvPr/>
        </p:nvPicPr>
        <p:blipFill>
          <a:blip r:embed="rId4">
            <a:lum bright="-16000"/>
          </a:blip>
          <a:srcRect/>
          <a:stretch>
            <a:fillRect/>
          </a:stretch>
        </p:blipFill>
        <p:spPr bwMode="auto">
          <a:xfrm>
            <a:off x="3348038" y="3500438"/>
            <a:ext cx="2663825" cy="431800"/>
          </a:xfrm>
          <a:prstGeom prst="rect">
            <a:avLst/>
          </a:prstGeom>
          <a:noFill/>
        </p:spPr>
      </p:pic>
      <p:pic>
        <p:nvPicPr>
          <p:cNvPr id="20496" name="Picture 16" descr="ARRWC099"/>
          <p:cNvPicPr>
            <a:picLocks noChangeAspect="1" noChangeArrowheads="1"/>
          </p:cNvPicPr>
          <p:nvPr/>
        </p:nvPicPr>
        <p:blipFill>
          <a:blip r:embed="rId5">
            <a:lum bright="-24000"/>
          </a:blip>
          <a:srcRect/>
          <a:stretch>
            <a:fillRect/>
          </a:stretch>
        </p:blipFill>
        <p:spPr bwMode="auto">
          <a:xfrm rot="4261500">
            <a:off x="2341563" y="2562225"/>
            <a:ext cx="1308100" cy="1168400"/>
          </a:xfrm>
          <a:prstGeom prst="rect">
            <a:avLst/>
          </a:prstGeom>
          <a:noFill/>
        </p:spPr>
      </p:pic>
      <p:pic>
        <p:nvPicPr>
          <p:cNvPr id="20497" name="Picture 17" descr="ARRWC2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635635">
            <a:off x="3700463" y="3789363"/>
            <a:ext cx="1008062" cy="2087562"/>
          </a:xfrm>
          <a:prstGeom prst="rect">
            <a:avLst/>
          </a:prstGeom>
          <a:noFill/>
        </p:spPr>
      </p:pic>
      <p:sp>
        <p:nvSpPr>
          <p:cNvPr id="20498" name="Text Box 18" descr="60%"/>
          <p:cNvSpPr txBox="1">
            <a:spLocks noChangeArrowheads="1"/>
          </p:cNvSpPr>
          <p:nvPr/>
        </p:nvSpPr>
        <p:spPr bwMode="auto">
          <a:xfrm rot="-2106841">
            <a:off x="3563938" y="1989138"/>
            <a:ext cx="2376487" cy="701675"/>
          </a:xfrm>
          <a:prstGeom prst="rect">
            <a:avLst/>
          </a:prstGeom>
          <a:pattFill prst="pct60">
            <a:fgClr>
              <a:srgbClr val="FBF1A3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>
                <a:solidFill>
                  <a:srgbClr val="FF3300"/>
                </a:solidFill>
              </a:rPr>
              <a:t>Ribosa-5-fosfato pirofosfoquinasa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7378700" y="2997200"/>
            <a:ext cx="1765300" cy="1008063"/>
          </a:xfrm>
          <a:prstGeom prst="rect">
            <a:avLst/>
          </a:prstGeom>
          <a:solidFill>
            <a:schemeClr val="folHlink">
              <a:alpha val="3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4000"/>
              <a:t>Formación de Fosfo-ribosilamina</a:t>
            </a:r>
          </a:p>
        </p:txBody>
      </p:sp>
      <p:pic>
        <p:nvPicPr>
          <p:cNvPr id="22532" name="Picture 4" descr="sintesis purina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lum bright="-18000" contrast="26000"/>
          </a:blip>
          <a:srcRect l="4680" t="10201" r="68443" b="79308"/>
          <a:stretch>
            <a:fillRect/>
          </a:stretch>
        </p:blipFill>
        <p:spPr>
          <a:xfrm>
            <a:off x="5795963" y="2565400"/>
            <a:ext cx="3348037" cy="1778000"/>
          </a:xfrm>
          <a:noFill/>
          <a:ln/>
        </p:spPr>
      </p:pic>
      <p:pic>
        <p:nvPicPr>
          <p:cNvPr id="22535" name="Picture 7" descr="prpp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lum bright="-20000" contrast="26000"/>
          </a:blip>
          <a:srcRect b="23752"/>
          <a:stretch>
            <a:fillRect/>
          </a:stretch>
        </p:blipFill>
        <p:spPr>
          <a:xfrm>
            <a:off x="323850" y="2420938"/>
            <a:ext cx="3429000" cy="2076450"/>
          </a:xfrm>
          <a:noFill/>
        </p:spPr>
      </p:pic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022600" y="1844675"/>
            <a:ext cx="1727200" cy="396875"/>
          </a:xfrm>
          <a:prstGeom prst="rect">
            <a:avLst/>
          </a:prstGeom>
          <a:solidFill>
            <a:srgbClr val="AFE7E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chemeClr val="accent2"/>
                </a:solidFill>
              </a:rPr>
              <a:t>Glutamina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5724525" y="1844675"/>
            <a:ext cx="1727200" cy="396875"/>
          </a:xfrm>
          <a:prstGeom prst="rect">
            <a:avLst/>
          </a:prstGeom>
          <a:solidFill>
            <a:srgbClr val="AFE7E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chemeClr val="accent2"/>
                </a:solidFill>
              </a:rPr>
              <a:t>Glutamato</a:t>
            </a:r>
          </a:p>
        </p:txBody>
      </p:sp>
      <p:sp>
        <p:nvSpPr>
          <p:cNvPr id="22544" name="Oval 16"/>
          <p:cNvSpPr>
            <a:spLocks noChangeArrowheads="1"/>
          </p:cNvSpPr>
          <p:nvPr/>
        </p:nvSpPr>
        <p:spPr bwMode="auto">
          <a:xfrm>
            <a:off x="3091332" y="4486325"/>
            <a:ext cx="1079500" cy="649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 b="1" baseline="0"/>
              <a:t>H</a:t>
            </a:r>
            <a:r>
              <a:rPr lang="es-ES" sz="2000" b="1" baseline="-25000"/>
              <a:t>2</a:t>
            </a:r>
            <a:r>
              <a:rPr lang="es-ES" sz="2000" b="1" baseline="0"/>
              <a:t>O</a:t>
            </a:r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5760442" y="4508500"/>
            <a:ext cx="1079500" cy="649288"/>
          </a:xfrm>
          <a:prstGeom prst="ellipse">
            <a:avLst/>
          </a:prstGeom>
          <a:solidFill>
            <a:srgbClr val="FCDDD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 b="1" baseline="0"/>
              <a:t>PPi</a:t>
            </a:r>
          </a:p>
        </p:txBody>
      </p:sp>
      <p:sp>
        <p:nvSpPr>
          <p:cNvPr id="22546" name="Text Box 18" descr="Cuadrícula pequeña"/>
          <p:cNvSpPr txBox="1">
            <a:spLocks noChangeArrowheads="1"/>
          </p:cNvSpPr>
          <p:nvPr/>
        </p:nvSpPr>
        <p:spPr bwMode="auto">
          <a:xfrm>
            <a:off x="4427538" y="2708275"/>
            <a:ext cx="863600" cy="366713"/>
          </a:xfrm>
          <a:prstGeom prst="rect">
            <a:avLst/>
          </a:prstGeom>
          <a:pattFill prst="smGrid">
            <a:fgClr>
              <a:srgbClr val="FBF1A3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Mg</a:t>
            </a:r>
            <a:r>
              <a:rPr lang="es-ES" b="1"/>
              <a:t>+</a:t>
            </a:r>
            <a:endParaRPr lang="es-ES" b="1" baseline="0"/>
          </a:p>
        </p:txBody>
      </p:sp>
      <p:pic>
        <p:nvPicPr>
          <p:cNvPr id="22559" name="Picture 31" descr="ARRWC100"/>
          <p:cNvPicPr>
            <a:picLocks noChangeAspect="1" noChangeArrowheads="1"/>
          </p:cNvPicPr>
          <p:nvPr/>
        </p:nvPicPr>
        <p:blipFill>
          <a:blip r:embed="rId4">
            <a:lum bright="-30000"/>
          </a:blip>
          <a:srcRect/>
          <a:stretch>
            <a:fillRect/>
          </a:stretch>
        </p:blipFill>
        <p:spPr bwMode="auto">
          <a:xfrm rot="12143710">
            <a:off x="4356100" y="2276475"/>
            <a:ext cx="1270000" cy="1223963"/>
          </a:xfrm>
          <a:prstGeom prst="rect">
            <a:avLst/>
          </a:prstGeom>
          <a:noFill/>
        </p:spPr>
      </p:pic>
      <p:pic>
        <p:nvPicPr>
          <p:cNvPr id="22569" name="Picture 41" descr="ARRWC157"/>
          <p:cNvPicPr>
            <a:picLocks noChangeAspect="1" noChangeArrowheads="1"/>
          </p:cNvPicPr>
          <p:nvPr/>
        </p:nvPicPr>
        <p:blipFill>
          <a:blip r:embed="rId5">
            <a:lum bright="-24000"/>
          </a:blip>
          <a:srcRect/>
          <a:stretch>
            <a:fillRect/>
          </a:stretch>
        </p:blipFill>
        <p:spPr bwMode="auto">
          <a:xfrm rot="-1519754">
            <a:off x="3203575" y="3860800"/>
            <a:ext cx="946150" cy="444500"/>
          </a:xfrm>
          <a:prstGeom prst="rect">
            <a:avLst/>
          </a:prstGeom>
          <a:noFill/>
        </p:spPr>
      </p:pic>
      <p:pic>
        <p:nvPicPr>
          <p:cNvPr id="22577" name="Picture 49" descr="ARRWC0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7640381">
            <a:off x="5464688" y="3397160"/>
            <a:ext cx="558683" cy="1372888"/>
          </a:xfrm>
          <a:prstGeom prst="rect">
            <a:avLst/>
          </a:prstGeom>
          <a:noFill/>
        </p:spPr>
      </p:pic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3947206" y="3806825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 dirty="0" err="1">
                <a:solidFill>
                  <a:schemeClr val="accent2">
                    <a:lumMod val="75000"/>
                  </a:schemeClr>
                </a:solidFill>
              </a:rPr>
              <a:t>Amido</a:t>
            </a:r>
            <a:r>
              <a:rPr lang="es-ES" sz="2000" b="1" i="1" baseline="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000" b="1" i="1" baseline="0" dirty="0" err="1">
                <a:solidFill>
                  <a:schemeClr val="accent2">
                    <a:lumMod val="75000"/>
                  </a:schemeClr>
                </a:solidFill>
              </a:rPr>
              <a:t>fosforribosil</a:t>
            </a:r>
            <a:r>
              <a:rPr lang="es-ES" sz="2000" b="1" i="1" baseline="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000" b="1" i="1" baseline="0" dirty="0" err="1">
                <a:solidFill>
                  <a:schemeClr val="accent2">
                    <a:lumMod val="75000"/>
                  </a:schemeClr>
                </a:solidFill>
              </a:rPr>
              <a:t>transferasa</a:t>
            </a:r>
            <a:endParaRPr lang="es-ES" sz="2000" b="1" i="1" baseline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579" name="Text Box 51"/>
          <p:cNvSpPr txBox="1">
            <a:spLocks noChangeArrowheads="1"/>
          </p:cNvSpPr>
          <p:nvPr/>
        </p:nvSpPr>
        <p:spPr bwMode="auto">
          <a:xfrm>
            <a:off x="8172450" y="2781300"/>
            <a:ext cx="647700" cy="366713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FF3300"/>
                </a:solidFill>
              </a:rPr>
              <a:t>NH</a:t>
            </a:r>
            <a:r>
              <a:rPr lang="es-ES" b="1" baseline="-25000">
                <a:solidFill>
                  <a:srgbClr val="FF3300"/>
                </a:solidFill>
              </a:rPr>
              <a:t>2</a:t>
            </a:r>
            <a:endParaRPr lang="es-ES" b="1" baseline="0">
              <a:solidFill>
                <a:srgbClr val="FF3300"/>
              </a:solidFill>
            </a:endParaRPr>
          </a:p>
        </p:txBody>
      </p:sp>
      <p:sp>
        <p:nvSpPr>
          <p:cNvPr id="22580" name="Text Box 52" descr="30%"/>
          <p:cNvSpPr txBox="1">
            <a:spLocks noChangeArrowheads="1"/>
          </p:cNvSpPr>
          <p:nvPr/>
        </p:nvSpPr>
        <p:spPr bwMode="auto">
          <a:xfrm>
            <a:off x="179512" y="4699591"/>
            <a:ext cx="2592388" cy="646331"/>
          </a:xfrm>
          <a:prstGeom prst="rect">
            <a:avLst/>
          </a:prstGeom>
          <a:pattFill prst="pct30">
            <a:fgClr>
              <a:srgbClr val="FBF1A3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baseline="0" dirty="0" err="1"/>
              <a:t>Fosfo</a:t>
            </a:r>
            <a:r>
              <a:rPr lang="es-ES" sz="1600" b="1" baseline="0" dirty="0"/>
              <a:t> </a:t>
            </a:r>
            <a:r>
              <a:rPr lang="es-ES" sz="1600" b="1" baseline="0" dirty="0" err="1"/>
              <a:t>Ribosilpirofosfato</a:t>
            </a:r>
            <a:r>
              <a:rPr lang="es-ES" sz="1600" b="1" baseline="0" dirty="0"/>
              <a:t>   </a:t>
            </a:r>
            <a:r>
              <a:rPr lang="es-ES" sz="2000" b="1" baseline="0" dirty="0"/>
              <a:t>( </a:t>
            </a:r>
            <a:r>
              <a:rPr lang="es-ES" sz="2000" b="1" baseline="0" dirty="0">
                <a:solidFill>
                  <a:srgbClr val="FF3300"/>
                </a:solidFill>
              </a:rPr>
              <a:t>PRPP </a:t>
            </a:r>
            <a:r>
              <a:rPr lang="es-ES" sz="2000" b="1" baseline="0" dirty="0"/>
              <a:t>)</a:t>
            </a:r>
            <a:endParaRPr lang="es-ES" sz="2000" b="1" baseline="0" dirty="0">
              <a:latin typeface="Symbol" pitchFamily="18" charset="2"/>
            </a:endParaRPr>
          </a:p>
        </p:txBody>
      </p:sp>
      <p:sp>
        <p:nvSpPr>
          <p:cNvPr id="22581" name="Text Box 53"/>
          <p:cNvSpPr txBox="1">
            <a:spLocks noChangeArrowheads="1"/>
          </p:cNvSpPr>
          <p:nvPr/>
        </p:nvSpPr>
        <p:spPr bwMode="auto">
          <a:xfrm>
            <a:off x="7018338" y="4508500"/>
            <a:ext cx="2162174" cy="584775"/>
          </a:xfrm>
          <a:prstGeom prst="rect">
            <a:avLst/>
          </a:prstGeom>
          <a:solidFill>
            <a:srgbClr val="EFF9A5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baseline="0" dirty="0" err="1" smtClean="0"/>
              <a:t>Fosfo-ribosilamina</a:t>
            </a:r>
            <a:r>
              <a:rPr lang="es-ES" sz="1600" b="1" baseline="0" dirty="0" smtClean="0"/>
              <a:t> </a:t>
            </a:r>
            <a:r>
              <a:rPr lang="es-ES" sz="1600" b="1" baseline="0" dirty="0"/>
              <a:t>(PRA)</a:t>
            </a:r>
          </a:p>
        </p:txBody>
      </p:sp>
      <p:sp>
        <p:nvSpPr>
          <p:cNvPr id="2" name="1 Flecha derecha"/>
          <p:cNvSpPr/>
          <p:nvPr/>
        </p:nvSpPr>
        <p:spPr bwMode="auto">
          <a:xfrm>
            <a:off x="3886200" y="3429000"/>
            <a:ext cx="2413992" cy="247708"/>
          </a:xfrm>
          <a:prstGeom prst="rightArrow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cap="none" normalizeH="0" baseline="30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96975"/>
            <a:ext cx="8686800" cy="5589588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400"/>
              <a:t>El IMP es el primer nucleótido que se forma en la vía de biosíntesis de novo de las purinas.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/>
          </a:p>
          <a:p>
            <a:pPr>
              <a:lnSpc>
                <a:spcPct val="90000"/>
              </a:lnSpc>
            </a:pPr>
            <a:r>
              <a:rPr lang="es-ES_tradnl" sz="2400"/>
              <a:t>A partir de </a:t>
            </a:r>
            <a:r>
              <a:rPr lang="es-ES_tradnl" sz="2400">
                <a:solidFill>
                  <a:srgbClr val="FF3300"/>
                </a:solidFill>
              </a:rPr>
              <a:t>PRA </a:t>
            </a:r>
            <a:r>
              <a:rPr lang="es-ES_tradnl" sz="2400"/>
              <a:t>se va sintetizando el anillo de IMP sobre el nitrógeno que proviene de Glutamina.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/>
          </a:p>
          <a:p>
            <a:pPr>
              <a:lnSpc>
                <a:spcPct val="90000"/>
              </a:lnSpc>
            </a:pPr>
            <a:r>
              <a:rPr lang="es-ES_tradnl" sz="2400"/>
              <a:t>Desde </a:t>
            </a:r>
            <a:r>
              <a:rPr lang="es-ES_tradnl" sz="2400">
                <a:solidFill>
                  <a:srgbClr val="FF3300"/>
                </a:solidFill>
              </a:rPr>
              <a:t>PRA</a:t>
            </a:r>
            <a:r>
              <a:rPr lang="es-ES_tradnl" sz="2400"/>
              <a:t> hasta IMP  se gastan 4 ATP.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/>
          </a:p>
          <a:p>
            <a:pPr>
              <a:lnSpc>
                <a:spcPct val="90000"/>
              </a:lnSpc>
            </a:pPr>
            <a:r>
              <a:rPr lang="es-ES_tradnl" sz="2400"/>
              <a:t>Interviene los aminoácidos Glicina, Glutamina   (-NH</a:t>
            </a:r>
            <a:r>
              <a:rPr lang="es-ES_tradnl" sz="2400" baseline="-25000"/>
              <a:t>2</a:t>
            </a:r>
            <a:r>
              <a:rPr lang="es-ES_tradnl" sz="2400"/>
              <a:t>) y Aspartato (-NH</a:t>
            </a:r>
            <a:r>
              <a:rPr lang="es-ES_tradnl" sz="2400" baseline="-25000"/>
              <a:t>2</a:t>
            </a:r>
            <a:r>
              <a:rPr lang="es-ES_tradnl" sz="2400"/>
              <a:t>) y se libera Glutamato y Fumarato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/>
          </a:p>
          <a:p>
            <a:pPr>
              <a:lnSpc>
                <a:spcPct val="90000"/>
              </a:lnSpc>
            </a:pPr>
            <a:r>
              <a:rPr lang="es-ES_tradnl" sz="2400"/>
              <a:t>Derivados del FH</a:t>
            </a:r>
            <a:r>
              <a:rPr lang="es-ES_tradnl" sz="2400" baseline="-25000"/>
              <a:t>4</a:t>
            </a:r>
            <a:r>
              <a:rPr lang="es-ES_tradnl" sz="2400"/>
              <a:t> proveen grupos de 1 átomo de carbono.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400"/>
          </a:p>
          <a:p>
            <a:pPr>
              <a:lnSpc>
                <a:spcPct val="90000"/>
              </a:lnSpc>
            </a:pPr>
            <a:r>
              <a:rPr lang="es-ES_tradnl" sz="2400"/>
              <a:t>Se incorpora un carbono proveniente de CO</a:t>
            </a:r>
            <a:r>
              <a:rPr lang="es-ES_tradnl" sz="2400" baseline="-25000"/>
              <a:t>2</a:t>
            </a:r>
            <a:endParaRPr lang="es-ES_tradnl" sz="2400"/>
          </a:p>
          <a:p>
            <a:pPr>
              <a:lnSpc>
                <a:spcPct val="90000"/>
              </a:lnSpc>
            </a:pPr>
            <a:endParaRPr lang="es-ES" sz="2400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8738"/>
            <a:ext cx="8686800" cy="922337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2800" b="1"/>
              <a:t>Formación de IMP a partir de Fosforibosilamina 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07413" cy="993775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2800" b="1"/>
              <a:t>BIOSINTESIS DE GMP Y AMP A PARTIR DE IMP</a:t>
            </a:r>
            <a:endParaRPr lang="es-ES" sz="2800" b="1"/>
          </a:p>
        </p:txBody>
      </p:sp>
      <p:pic>
        <p:nvPicPr>
          <p:cNvPr id="172037" name="Picture 5" descr="destino IMP"/>
          <p:cNvPicPr>
            <a:picLocks noChangeAspect="1" noChangeArrowheads="1"/>
          </p:cNvPicPr>
          <p:nvPr/>
        </p:nvPicPr>
        <p:blipFill>
          <a:blip r:embed="rId2">
            <a:lum bright="-26000" contrast="14000"/>
          </a:blip>
          <a:srcRect l="29079" r="50922" b="80991"/>
          <a:stretch>
            <a:fillRect/>
          </a:stretch>
        </p:blipFill>
        <p:spPr bwMode="auto">
          <a:xfrm>
            <a:off x="3203575" y="1916113"/>
            <a:ext cx="1873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3563938" y="3500438"/>
            <a:ext cx="936625" cy="466725"/>
          </a:xfrm>
          <a:prstGeom prst="rect">
            <a:avLst/>
          </a:prstGeom>
          <a:solidFill>
            <a:srgbClr val="B4DCEA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baseline="0"/>
              <a:t>IMP</a:t>
            </a:r>
            <a:endParaRPr lang="es-ES" sz="2400" b="1" baseline="0"/>
          </a:p>
        </p:txBody>
      </p:sp>
      <p:pic>
        <p:nvPicPr>
          <p:cNvPr id="172039" name="Picture 7" descr="destino IMP"/>
          <p:cNvPicPr>
            <a:picLocks noChangeAspect="1" noChangeArrowheads="1"/>
          </p:cNvPicPr>
          <p:nvPr/>
        </p:nvPicPr>
        <p:blipFill>
          <a:blip r:embed="rId2">
            <a:lum bright="-26000" contrast="14000"/>
          </a:blip>
          <a:srcRect l="-922" t="76639" r="26373" b="-510"/>
          <a:stretch>
            <a:fillRect/>
          </a:stretch>
        </p:blipFill>
        <p:spPr bwMode="auto">
          <a:xfrm>
            <a:off x="1403350" y="5013325"/>
            <a:ext cx="59055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1835150" y="6308725"/>
            <a:ext cx="936625" cy="466725"/>
          </a:xfrm>
          <a:prstGeom prst="rect">
            <a:avLst/>
          </a:prstGeom>
          <a:solidFill>
            <a:srgbClr val="FCDDD2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baseline="0"/>
              <a:t>GMP</a:t>
            </a:r>
            <a:endParaRPr lang="es-ES" sz="2400" b="1" baseline="0"/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5435600" y="6308725"/>
            <a:ext cx="1081088" cy="466725"/>
          </a:xfrm>
          <a:prstGeom prst="rect">
            <a:avLst/>
          </a:prstGeom>
          <a:solidFill>
            <a:srgbClr val="FCDDD2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baseline="0"/>
              <a:t>AMP</a:t>
            </a:r>
            <a:endParaRPr lang="es-ES" sz="2400" b="1" baseline="0"/>
          </a:p>
        </p:txBody>
      </p:sp>
      <p:sp>
        <p:nvSpPr>
          <p:cNvPr id="172043" name="Line 11"/>
          <p:cNvSpPr>
            <a:spLocks noChangeShapeType="1"/>
          </p:cNvSpPr>
          <p:nvPr/>
        </p:nvSpPr>
        <p:spPr bwMode="auto">
          <a:xfrm flipH="1">
            <a:off x="2484438" y="3860800"/>
            <a:ext cx="1079500" cy="1081088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2044" name="Line 12"/>
          <p:cNvSpPr>
            <a:spLocks noChangeShapeType="1"/>
          </p:cNvSpPr>
          <p:nvPr/>
        </p:nvSpPr>
        <p:spPr bwMode="auto">
          <a:xfrm>
            <a:off x="4356100" y="3860800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2045" name="Oval 13"/>
          <p:cNvSpPr>
            <a:spLocks noChangeArrowheads="1"/>
          </p:cNvSpPr>
          <p:nvPr/>
        </p:nvSpPr>
        <p:spPr bwMode="auto">
          <a:xfrm>
            <a:off x="2124075" y="3357563"/>
            <a:ext cx="1008063" cy="647700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Glutm</a:t>
            </a:r>
            <a:endParaRPr lang="es-ES" sz="2000" b="1" baseline="0"/>
          </a:p>
        </p:txBody>
      </p:sp>
      <p:sp>
        <p:nvSpPr>
          <p:cNvPr id="172046" name="Oval 14"/>
          <p:cNvSpPr>
            <a:spLocks noChangeArrowheads="1"/>
          </p:cNvSpPr>
          <p:nvPr/>
        </p:nvSpPr>
        <p:spPr bwMode="auto">
          <a:xfrm>
            <a:off x="1331913" y="4005263"/>
            <a:ext cx="792162" cy="574675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Glu</a:t>
            </a:r>
            <a:endParaRPr lang="es-ES" sz="2000" b="1" baseline="0"/>
          </a:p>
        </p:txBody>
      </p:sp>
      <p:sp>
        <p:nvSpPr>
          <p:cNvPr id="172047" name="Oval 15"/>
          <p:cNvSpPr>
            <a:spLocks noChangeArrowheads="1"/>
          </p:cNvSpPr>
          <p:nvPr/>
        </p:nvSpPr>
        <p:spPr bwMode="auto">
          <a:xfrm>
            <a:off x="5580063" y="4149725"/>
            <a:ext cx="1008062" cy="647700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Fum</a:t>
            </a:r>
            <a:endParaRPr lang="es-ES" sz="2000" b="1" baseline="0"/>
          </a:p>
        </p:txBody>
      </p:sp>
      <p:sp>
        <p:nvSpPr>
          <p:cNvPr id="172048" name="Oval 16"/>
          <p:cNvSpPr>
            <a:spLocks noChangeArrowheads="1"/>
          </p:cNvSpPr>
          <p:nvPr/>
        </p:nvSpPr>
        <p:spPr bwMode="auto">
          <a:xfrm>
            <a:off x="4787900" y="3644900"/>
            <a:ext cx="792163" cy="574675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Asp</a:t>
            </a:r>
            <a:endParaRPr lang="es-ES" sz="2000" b="1" baseline="0"/>
          </a:p>
        </p:txBody>
      </p:sp>
      <p:sp>
        <p:nvSpPr>
          <p:cNvPr id="172049" name="AutoShape 17"/>
          <p:cNvSpPr>
            <a:spLocks noChangeArrowheads="1"/>
          </p:cNvSpPr>
          <p:nvPr/>
        </p:nvSpPr>
        <p:spPr bwMode="auto">
          <a:xfrm rot="2100903">
            <a:off x="2484438" y="4076700"/>
            <a:ext cx="358775" cy="647700"/>
          </a:xfrm>
          <a:prstGeom prst="curvedLeftArrow">
            <a:avLst>
              <a:gd name="adj1" fmla="val 36106"/>
              <a:gd name="adj2" fmla="val 7221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72050" name="AutoShape 18"/>
          <p:cNvSpPr>
            <a:spLocks noChangeArrowheads="1"/>
          </p:cNvSpPr>
          <p:nvPr/>
        </p:nvSpPr>
        <p:spPr bwMode="auto">
          <a:xfrm rot="3445965">
            <a:off x="4980782" y="4361656"/>
            <a:ext cx="647700" cy="360363"/>
          </a:xfrm>
          <a:prstGeom prst="curvedUpArrow">
            <a:avLst>
              <a:gd name="adj1" fmla="val 35947"/>
              <a:gd name="adj2" fmla="val 7189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72051" name="Text Box 19"/>
          <p:cNvSpPr txBox="1">
            <a:spLocks noChangeArrowheads="1"/>
          </p:cNvSpPr>
          <p:nvPr/>
        </p:nvSpPr>
        <p:spPr bwMode="auto">
          <a:xfrm>
            <a:off x="5364163" y="1628775"/>
            <a:ext cx="3563937" cy="12017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baseline="0"/>
              <a:t>Inosinmonofosfato (IMP)</a:t>
            </a:r>
          </a:p>
          <a:p>
            <a:pPr>
              <a:spcBef>
                <a:spcPct val="50000"/>
              </a:spcBef>
            </a:pPr>
            <a:r>
              <a:rPr lang="es-ES_tradnl" b="1" baseline="0"/>
              <a:t>Adenosinmonofosfato (AMP)</a:t>
            </a:r>
          </a:p>
          <a:p>
            <a:pPr>
              <a:spcBef>
                <a:spcPct val="50000"/>
              </a:spcBef>
            </a:pPr>
            <a:r>
              <a:rPr lang="es-ES_tradnl" b="1" baseline="0"/>
              <a:t>Guaninmonofosfato (GMP)</a:t>
            </a:r>
            <a:endParaRPr lang="es-ES" b="1" baseline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EFF9A5"/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s-ES_tradnl" sz="2800"/>
              <a:t>El IMP se transforma en AMP por adición de un grupo amino en posición C=6</a:t>
            </a:r>
          </a:p>
          <a:p>
            <a:pPr>
              <a:lnSpc>
                <a:spcPct val="90000"/>
              </a:lnSpc>
            </a:pPr>
            <a:r>
              <a:rPr lang="es-ES_tradnl" sz="2800"/>
              <a:t>El grupo amino de AMP proviene de Aspartato.</a:t>
            </a:r>
          </a:p>
          <a:p>
            <a:pPr>
              <a:lnSpc>
                <a:spcPct val="90000"/>
              </a:lnSpc>
            </a:pPr>
            <a:r>
              <a:rPr lang="es-ES_tradnl" sz="2800"/>
              <a:t>Los carbonos de Aspartato se liberan como fumarato</a:t>
            </a:r>
          </a:p>
          <a:p>
            <a:pPr>
              <a:lnSpc>
                <a:spcPct val="90000"/>
              </a:lnSpc>
            </a:pPr>
            <a:r>
              <a:rPr lang="es-ES_tradnl" sz="2800"/>
              <a:t>El IMP se transforma en GMP por adición de un grupo amino en posición C=2</a:t>
            </a:r>
          </a:p>
          <a:p>
            <a:pPr>
              <a:lnSpc>
                <a:spcPct val="90000"/>
              </a:lnSpc>
            </a:pPr>
            <a:r>
              <a:rPr lang="es-ES_tradnl" sz="2800"/>
              <a:t>El grupo amino de GMP proviene de Glutamina</a:t>
            </a:r>
          </a:p>
          <a:p>
            <a:pPr>
              <a:lnSpc>
                <a:spcPct val="90000"/>
              </a:lnSpc>
            </a:pPr>
            <a:r>
              <a:rPr lang="es-ES_tradnl" sz="2800"/>
              <a:t>La glutamina cede el grupo amino liberándose glutamato.</a:t>
            </a:r>
            <a:endParaRPr lang="es-ES" sz="2800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3975"/>
            <a:ext cx="8229600" cy="11430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RESUMEN DE LA VIA DE BIFURCACION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42" name="Picture 50" descr="AD001810"/>
          <p:cNvPicPr>
            <a:picLocks noChangeAspect="1" noChangeArrowheads="1"/>
          </p:cNvPicPr>
          <p:nvPr/>
        </p:nvPicPr>
        <p:blipFill>
          <a:blip r:embed="rId2">
            <a:lum bright="-72000"/>
          </a:blip>
          <a:srcRect/>
          <a:stretch>
            <a:fillRect/>
          </a:stretch>
        </p:blipFill>
        <p:spPr bwMode="auto">
          <a:xfrm rot="-3361407">
            <a:off x="6411119" y="2382044"/>
            <a:ext cx="1290638" cy="1511300"/>
          </a:xfrm>
          <a:prstGeom prst="rect">
            <a:avLst/>
          </a:prstGeom>
          <a:noFill/>
        </p:spPr>
      </p:pic>
      <p:pic>
        <p:nvPicPr>
          <p:cNvPr id="85041" name="Picture 49" descr="AD0018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70000"/>
          </a:blip>
          <a:srcRect/>
          <a:stretch>
            <a:fillRect/>
          </a:stretch>
        </p:blipFill>
        <p:spPr>
          <a:xfrm rot="21068396">
            <a:off x="5219700" y="2349500"/>
            <a:ext cx="1292225" cy="1512888"/>
          </a:xfrm>
          <a:noFill/>
          <a:ln/>
        </p:spPr>
      </p:pic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REGULACION DE LA BIOSINTESIS DE Nucleótidos Púricos</a:t>
            </a:r>
          </a:p>
        </p:txBody>
      </p:sp>
      <p:sp>
        <p:nvSpPr>
          <p:cNvPr id="85009" name="Text Box 17"/>
          <p:cNvSpPr txBox="1">
            <a:spLocks noChangeArrowheads="1"/>
          </p:cNvSpPr>
          <p:nvPr/>
        </p:nvSpPr>
        <p:spPr bwMode="auto">
          <a:xfrm rot="-614793">
            <a:off x="4500563" y="2492375"/>
            <a:ext cx="1968500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1600" b="1" i="1" baseline="0"/>
              <a:t>IMP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1600" b="1" i="1" baseline="0"/>
              <a:t>Des hidrogenasa</a:t>
            </a:r>
          </a:p>
        </p:txBody>
      </p:sp>
      <p:sp>
        <p:nvSpPr>
          <p:cNvPr id="85006" name="Text Box 14"/>
          <p:cNvSpPr txBox="1">
            <a:spLocks noChangeArrowheads="1"/>
          </p:cNvSpPr>
          <p:nvPr/>
        </p:nvSpPr>
        <p:spPr bwMode="auto">
          <a:xfrm>
            <a:off x="0" y="4005263"/>
            <a:ext cx="2590800" cy="711200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/>
              <a:t>Amido fosforribosil transferasa</a:t>
            </a:r>
          </a:p>
        </p:txBody>
      </p:sp>
      <p:pic>
        <p:nvPicPr>
          <p:cNvPr id="85028" name="Picture 36" descr="STDA1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4292600"/>
            <a:ext cx="720725" cy="720725"/>
          </a:xfrm>
          <a:prstGeom prst="rect">
            <a:avLst/>
          </a:prstGeom>
          <a:noFill/>
        </p:spPr>
      </p:pic>
      <p:pic>
        <p:nvPicPr>
          <p:cNvPr id="85044" name="Picture 52" descr="STDA1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068638"/>
            <a:ext cx="503238" cy="503237"/>
          </a:xfrm>
          <a:prstGeom prst="rect">
            <a:avLst/>
          </a:prstGeom>
          <a:noFill/>
        </p:spPr>
      </p:pic>
      <p:pic>
        <p:nvPicPr>
          <p:cNvPr id="85046" name="Picture 54" descr="STDA1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3068638"/>
            <a:ext cx="503238" cy="503237"/>
          </a:xfrm>
          <a:prstGeom prst="rect">
            <a:avLst/>
          </a:prstGeom>
          <a:noFill/>
        </p:spPr>
      </p:pic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1331913" y="1560513"/>
            <a:ext cx="2197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baseline="0">
                <a:solidFill>
                  <a:schemeClr val="accent2"/>
                </a:solidFill>
              </a:rPr>
              <a:t>Ribosa-5-fosfato</a:t>
            </a: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2195513" y="3357563"/>
            <a:ext cx="11525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000" b="1" baseline="0">
                <a:solidFill>
                  <a:schemeClr val="accent2"/>
                </a:solidFill>
              </a:rPr>
              <a:t>PRPP</a:t>
            </a: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0" y="5445125"/>
            <a:ext cx="4176713" cy="1004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>
                <a:solidFill>
                  <a:schemeClr val="accent2"/>
                </a:solidFill>
              </a:rPr>
              <a:t>Fosfo-ribosilamina</a:t>
            </a:r>
          </a:p>
          <a:p>
            <a:pPr algn="ctr">
              <a:spcBef>
                <a:spcPct val="50000"/>
              </a:spcBef>
            </a:pPr>
            <a:r>
              <a:rPr lang="es-ES" sz="2400" b="1" baseline="0">
                <a:solidFill>
                  <a:schemeClr val="accent2"/>
                </a:solidFill>
              </a:rPr>
              <a:t> (PRA)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5651500" y="1700213"/>
            <a:ext cx="1368425" cy="542925"/>
          </a:xfrm>
          <a:prstGeom prst="rect">
            <a:avLst/>
          </a:prstGeom>
          <a:solidFill>
            <a:srgbClr val="EFF9A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/>
              <a:t>IMP</a:t>
            </a:r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4787900" y="6324600"/>
            <a:ext cx="1008063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>
                <a:solidFill>
                  <a:srgbClr val="FF3300"/>
                </a:solidFill>
              </a:rPr>
              <a:t>GTP</a:t>
            </a:r>
          </a:p>
        </p:txBody>
      </p:sp>
      <p:sp>
        <p:nvSpPr>
          <p:cNvPr id="85001" name="Text Box 9"/>
          <p:cNvSpPr txBox="1">
            <a:spLocks noChangeArrowheads="1"/>
          </p:cNvSpPr>
          <p:nvPr/>
        </p:nvSpPr>
        <p:spPr bwMode="auto">
          <a:xfrm>
            <a:off x="4859338" y="5516563"/>
            <a:ext cx="792162" cy="446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1600" b="1" baseline="0"/>
              <a:t>GDP</a:t>
            </a:r>
          </a:p>
        </p:txBody>
      </p:sp>
      <p:sp>
        <p:nvSpPr>
          <p:cNvPr id="85002" name="Text Box 10"/>
          <p:cNvSpPr txBox="1">
            <a:spLocks noChangeArrowheads="1"/>
          </p:cNvSpPr>
          <p:nvPr/>
        </p:nvSpPr>
        <p:spPr bwMode="auto">
          <a:xfrm>
            <a:off x="4643438" y="4868863"/>
            <a:ext cx="1368425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/>
              <a:t>GMP</a:t>
            </a:r>
          </a:p>
        </p:txBody>
      </p:sp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7451725" y="4868863"/>
            <a:ext cx="1368425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/>
              <a:t>AMP</a:t>
            </a:r>
          </a:p>
        </p:txBody>
      </p:sp>
      <p:sp>
        <p:nvSpPr>
          <p:cNvPr id="85004" name="Text Box 12"/>
          <p:cNvSpPr txBox="1">
            <a:spLocks noChangeArrowheads="1"/>
          </p:cNvSpPr>
          <p:nvPr/>
        </p:nvSpPr>
        <p:spPr bwMode="auto">
          <a:xfrm>
            <a:off x="7740650" y="5589588"/>
            <a:ext cx="863600" cy="446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1600" b="1" baseline="0"/>
              <a:t>ADP</a:t>
            </a:r>
          </a:p>
        </p:txBody>
      </p:sp>
      <p:sp>
        <p:nvSpPr>
          <p:cNvPr id="85005" name="Text Box 13"/>
          <p:cNvSpPr txBox="1">
            <a:spLocks noChangeArrowheads="1"/>
          </p:cNvSpPr>
          <p:nvPr/>
        </p:nvSpPr>
        <p:spPr bwMode="auto">
          <a:xfrm>
            <a:off x="7596188" y="6324600"/>
            <a:ext cx="1154112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>
                <a:solidFill>
                  <a:srgbClr val="FF3300"/>
                </a:solidFill>
              </a:rPr>
              <a:t>ATP</a:t>
            </a:r>
          </a:p>
        </p:txBody>
      </p:sp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250825" y="2276475"/>
            <a:ext cx="2376488" cy="711200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/>
              <a:t>Ribosa-5-fosfato pirofosfoquinasa</a:t>
            </a:r>
          </a:p>
        </p:txBody>
      </p:sp>
      <p:sp>
        <p:nvSpPr>
          <p:cNvPr id="85010" name="Text Box 18"/>
          <p:cNvSpPr txBox="1">
            <a:spLocks noChangeArrowheads="1"/>
          </p:cNvSpPr>
          <p:nvPr/>
        </p:nvSpPr>
        <p:spPr bwMode="auto">
          <a:xfrm>
            <a:off x="6696075" y="4149725"/>
            <a:ext cx="2447925" cy="366713"/>
          </a:xfrm>
          <a:prstGeom prst="rect">
            <a:avLst/>
          </a:prstGeom>
          <a:solidFill>
            <a:srgbClr val="B4DCEA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baseline="0"/>
              <a:t>Ac.Adenilsuccínico</a:t>
            </a:r>
          </a:p>
        </p:txBody>
      </p:sp>
      <p:sp>
        <p:nvSpPr>
          <p:cNvPr id="85011" name="Text Box 19"/>
          <p:cNvSpPr txBox="1">
            <a:spLocks noChangeArrowheads="1"/>
          </p:cNvSpPr>
          <p:nvPr/>
        </p:nvSpPr>
        <p:spPr bwMode="auto">
          <a:xfrm>
            <a:off x="4716463" y="4005263"/>
            <a:ext cx="1368425" cy="542925"/>
          </a:xfrm>
          <a:prstGeom prst="rect">
            <a:avLst/>
          </a:prstGeom>
          <a:solidFill>
            <a:srgbClr val="B4DCEA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50000"/>
              </a:spcBef>
            </a:pPr>
            <a:r>
              <a:rPr lang="es-ES" sz="2000" b="1" baseline="0"/>
              <a:t>XMP</a:t>
            </a:r>
          </a:p>
        </p:txBody>
      </p:sp>
      <p:pic>
        <p:nvPicPr>
          <p:cNvPr id="85033" name="Picture 41" descr="AD001810"/>
          <p:cNvPicPr>
            <a:picLocks noChangeAspect="1" noChangeArrowheads="1"/>
          </p:cNvPicPr>
          <p:nvPr/>
        </p:nvPicPr>
        <p:blipFill>
          <a:blip r:embed="rId2">
            <a:lum bright="-72000"/>
          </a:blip>
          <a:srcRect/>
          <a:stretch>
            <a:fillRect/>
          </a:stretch>
        </p:blipFill>
        <p:spPr bwMode="auto">
          <a:xfrm rot="-2287191">
            <a:off x="2344738" y="1938338"/>
            <a:ext cx="1046162" cy="1225550"/>
          </a:xfrm>
          <a:prstGeom prst="rect">
            <a:avLst/>
          </a:prstGeom>
          <a:noFill/>
        </p:spPr>
      </p:pic>
      <p:sp>
        <p:nvSpPr>
          <p:cNvPr id="85008" name="Text Box 16"/>
          <p:cNvSpPr txBox="1">
            <a:spLocks noChangeArrowheads="1"/>
          </p:cNvSpPr>
          <p:nvPr/>
        </p:nvSpPr>
        <p:spPr bwMode="auto">
          <a:xfrm rot="-1600952">
            <a:off x="6573838" y="2352675"/>
            <a:ext cx="2276475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 baseline="0"/>
              <a:t>Adenilosuccinato sintetasa</a:t>
            </a:r>
          </a:p>
        </p:txBody>
      </p:sp>
      <p:sp>
        <p:nvSpPr>
          <p:cNvPr id="85048" name="Oval 56"/>
          <p:cNvSpPr>
            <a:spLocks noChangeArrowheads="1"/>
          </p:cNvSpPr>
          <p:nvPr/>
        </p:nvSpPr>
        <p:spPr bwMode="auto">
          <a:xfrm>
            <a:off x="4643438" y="3213100"/>
            <a:ext cx="504825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s-ES" b="1" baseline="0"/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ES" b="1" baseline="0"/>
              <a:t>GMP</a:t>
            </a:r>
          </a:p>
          <a:p>
            <a:pPr algn="ctr">
              <a:lnSpc>
                <a:spcPct val="90000"/>
              </a:lnSpc>
            </a:pPr>
            <a:endParaRPr lang="es-ES" baseline="0"/>
          </a:p>
        </p:txBody>
      </p:sp>
      <p:sp>
        <p:nvSpPr>
          <p:cNvPr id="85049" name="Oval 57"/>
          <p:cNvSpPr>
            <a:spLocks noChangeArrowheads="1"/>
          </p:cNvSpPr>
          <p:nvPr/>
        </p:nvSpPr>
        <p:spPr bwMode="auto">
          <a:xfrm>
            <a:off x="7885113" y="2997200"/>
            <a:ext cx="576262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s-ES" b="1" baseline="0"/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ES" b="1" baseline="0"/>
              <a:t>AMP</a:t>
            </a:r>
          </a:p>
          <a:p>
            <a:pPr algn="ctr">
              <a:lnSpc>
                <a:spcPct val="90000"/>
              </a:lnSpc>
            </a:pPr>
            <a:endParaRPr lang="es-ES" baseline="0"/>
          </a:p>
        </p:txBody>
      </p:sp>
      <p:sp>
        <p:nvSpPr>
          <p:cNvPr id="85050" name="Oval 58"/>
          <p:cNvSpPr>
            <a:spLocks noChangeArrowheads="1"/>
          </p:cNvSpPr>
          <p:nvPr/>
        </p:nvSpPr>
        <p:spPr bwMode="auto">
          <a:xfrm>
            <a:off x="3059113" y="3860800"/>
            <a:ext cx="1081087" cy="1081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30000"/>
              </a:lnSpc>
            </a:pPr>
            <a:r>
              <a:rPr lang="es-ES" b="1" baseline="0"/>
              <a:t>GMP</a:t>
            </a:r>
          </a:p>
          <a:p>
            <a:pPr algn="ctr">
              <a:lnSpc>
                <a:spcPct val="130000"/>
              </a:lnSpc>
            </a:pPr>
            <a:r>
              <a:rPr lang="es-ES" b="1" baseline="0"/>
              <a:t>AMP</a:t>
            </a:r>
          </a:p>
          <a:p>
            <a:pPr algn="ctr">
              <a:lnSpc>
                <a:spcPct val="130000"/>
              </a:lnSpc>
            </a:pPr>
            <a:r>
              <a:rPr lang="es-ES" b="1" baseline="0"/>
              <a:t>IMP</a:t>
            </a:r>
          </a:p>
        </p:txBody>
      </p:sp>
      <p:sp>
        <p:nvSpPr>
          <p:cNvPr id="85021" name="Oval 29"/>
          <p:cNvSpPr>
            <a:spLocks noChangeArrowheads="1"/>
          </p:cNvSpPr>
          <p:nvPr/>
        </p:nvSpPr>
        <p:spPr bwMode="auto">
          <a:xfrm>
            <a:off x="3203575" y="2043906"/>
            <a:ext cx="1008063" cy="1081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30000"/>
              </a:lnSpc>
            </a:pPr>
            <a:r>
              <a:rPr lang="es-ES" b="1" baseline="0" dirty="0"/>
              <a:t>GMP</a:t>
            </a:r>
          </a:p>
          <a:p>
            <a:pPr>
              <a:lnSpc>
                <a:spcPct val="130000"/>
              </a:lnSpc>
            </a:pPr>
            <a:r>
              <a:rPr lang="es-ES" b="1" baseline="0" dirty="0"/>
              <a:t>AMP</a:t>
            </a:r>
          </a:p>
          <a:p>
            <a:pPr>
              <a:lnSpc>
                <a:spcPct val="130000"/>
              </a:lnSpc>
            </a:pPr>
            <a:r>
              <a:rPr lang="es-ES" b="1" baseline="0" dirty="0"/>
              <a:t>IMP</a:t>
            </a:r>
          </a:p>
        </p:txBody>
      </p:sp>
      <p:sp>
        <p:nvSpPr>
          <p:cNvPr id="85051" name="Line 59"/>
          <p:cNvSpPr>
            <a:spLocks noChangeShapeType="1"/>
          </p:cNvSpPr>
          <p:nvPr/>
        </p:nvSpPr>
        <p:spPr bwMode="auto">
          <a:xfrm>
            <a:off x="5292725" y="4581525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2" name="Line 60"/>
          <p:cNvSpPr>
            <a:spLocks noChangeShapeType="1"/>
          </p:cNvSpPr>
          <p:nvPr/>
        </p:nvSpPr>
        <p:spPr bwMode="auto">
          <a:xfrm>
            <a:off x="5292725" y="5300663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3" name="Line 61"/>
          <p:cNvSpPr>
            <a:spLocks noChangeShapeType="1"/>
          </p:cNvSpPr>
          <p:nvPr/>
        </p:nvSpPr>
        <p:spPr bwMode="auto">
          <a:xfrm>
            <a:off x="5292725" y="5949950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4" name="Line 62"/>
          <p:cNvSpPr>
            <a:spLocks noChangeShapeType="1"/>
          </p:cNvSpPr>
          <p:nvPr/>
        </p:nvSpPr>
        <p:spPr bwMode="auto">
          <a:xfrm>
            <a:off x="8172450" y="4581525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5" name="Line 63"/>
          <p:cNvSpPr>
            <a:spLocks noChangeShapeType="1"/>
          </p:cNvSpPr>
          <p:nvPr/>
        </p:nvSpPr>
        <p:spPr bwMode="auto">
          <a:xfrm>
            <a:off x="8172450" y="5302250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5056" name="Line 64"/>
          <p:cNvSpPr>
            <a:spLocks noChangeShapeType="1"/>
          </p:cNvSpPr>
          <p:nvPr/>
        </p:nvSpPr>
        <p:spPr bwMode="auto">
          <a:xfrm>
            <a:off x="8172450" y="5949950"/>
            <a:ext cx="0" cy="431800"/>
          </a:xfrm>
          <a:prstGeom prst="line">
            <a:avLst/>
          </a:prstGeom>
          <a:noFill/>
          <a:ln w="44450">
            <a:solidFill>
              <a:srgbClr val="80008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s-PE"/>
          </a:p>
        </p:txBody>
      </p:sp>
      <p:pic>
        <p:nvPicPr>
          <p:cNvPr id="85059" name="Picture 67" descr="ARRWC2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80847">
            <a:off x="5681663" y="3787775"/>
            <a:ext cx="1692275" cy="2674938"/>
          </a:xfrm>
          <a:prstGeom prst="rect">
            <a:avLst/>
          </a:prstGeom>
          <a:noFill/>
        </p:spPr>
      </p:pic>
      <p:sp>
        <p:nvSpPr>
          <p:cNvPr id="85062" name="Text Box 70"/>
          <p:cNvSpPr txBox="1">
            <a:spLocks noChangeArrowheads="1"/>
          </p:cNvSpPr>
          <p:nvPr/>
        </p:nvSpPr>
        <p:spPr bwMode="auto">
          <a:xfrm>
            <a:off x="6732588" y="5661025"/>
            <a:ext cx="503237" cy="701675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000" baseline="0"/>
              <a:t>+</a:t>
            </a:r>
          </a:p>
        </p:txBody>
      </p:sp>
      <p:pic>
        <p:nvPicPr>
          <p:cNvPr id="85063" name="Picture 71" descr="ARRWC2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703138">
            <a:off x="5110163" y="4192587"/>
            <a:ext cx="3449638" cy="1363663"/>
          </a:xfrm>
          <a:prstGeom prst="rect">
            <a:avLst/>
          </a:prstGeom>
          <a:noFill/>
        </p:spPr>
      </p:pic>
      <p:pic>
        <p:nvPicPr>
          <p:cNvPr id="85022" name="Picture 30" descr="STDA1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276475"/>
            <a:ext cx="690562" cy="690563"/>
          </a:xfrm>
          <a:prstGeom prst="rect">
            <a:avLst/>
          </a:prstGeom>
          <a:noFill/>
        </p:spPr>
      </p:pic>
      <p:pic>
        <p:nvPicPr>
          <p:cNvPr id="85035" name="Picture 43" descr="AD001810"/>
          <p:cNvPicPr>
            <a:picLocks noChangeAspect="1" noChangeArrowheads="1"/>
          </p:cNvPicPr>
          <p:nvPr/>
        </p:nvPicPr>
        <p:blipFill>
          <a:blip r:embed="rId2">
            <a:lum bright="-76000"/>
          </a:blip>
          <a:srcRect/>
          <a:stretch>
            <a:fillRect/>
          </a:stretch>
        </p:blipFill>
        <p:spPr bwMode="auto">
          <a:xfrm rot="-2299672">
            <a:off x="2195513" y="3933825"/>
            <a:ext cx="1044575" cy="1223963"/>
          </a:xfrm>
          <a:prstGeom prst="rect">
            <a:avLst/>
          </a:prstGeom>
          <a:noFill/>
        </p:spPr>
      </p:pic>
      <p:sp>
        <p:nvSpPr>
          <p:cNvPr id="85065" name="Rectangle 73"/>
          <p:cNvSpPr>
            <a:spLocks noChangeArrowheads="1"/>
          </p:cNvSpPr>
          <p:nvPr/>
        </p:nvSpPr>
        <p:spPr bwMode="auto">
          <a:xfrm>
            <a:off x="4572000" y="1628775"/>
            <a:ext cx="4572000" cy="5229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5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 descr="Tejido"/>
          <p:cNvSpPr>
            <a:spLocks noGrp="1" noChangeArrowheads="1"/>
          </p:cNvSpPr>
          <p:nvPr>
            <p:ph idx="1"/>
          </p:nvPr>
        </p:nvSpPr>
        <p:spPr>
          <a:pattFill prst="weave">
            <a:fgClr>
              <a:schemeClr val="folHlink"/>
            </a:fgClr>
            <a:bgClr>
              <a:schemeClr val="bg1"/>
            </a:bgClr>
          </a:patt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b="1"/>
              <a:t>SUSTRATO</a:t>
            </a:r>
            <a:r>
              <a:rPr lang="es-ES"/>
              <a:t>: </a:t>
            </a:r>
            <a:r>
              <a:rPr lang="es-ES">
                <a:solidFill>
                  <a:schemeClr val="accent2"/>
                </a:solidFill>
                <a:latin typeface="Symbol" pitchFamily="18" charset="2"/>
              </a:rPr>
              <a:t>a</a:t>
            </a:r>
            <a:r>
              <a:rPr lang="es-ES">
                <a:solidFill>
                  <a:schemeClr val="accent2"/>
                </a:solidFill>
              </a:rPr>
              <a:t>-D-ribosa-5-fosfato</a:t>
            </a:r>
            <a:r>
              <a:rPr lang="es-ES"/>
              <a:t>  (V.PP)</a:t>
            </a:r>
          </a:p>
          <a:p>
            <a:pPr>
              <a:lnSpc>
                <a:spcPct val="90000"/>
              </a:lnSpc>
            </a:pPr>
            <a:r>
              <a:rPr lang="es-ES" b="1"/>
              <a:t>AMINOACIDOS</a:t>
            </a:r>
            <a:r>
              <a:rPr lang="es-ES"/>
              <a:t>: </a:t>
            </a:r>
            <a:r>
              <a:rPr lang="es-ES">
                <a:solidFill>
                  <a:schemeClr val="accent2"/>
                </a:solidFill>
              </a:rPr>
              <a:t>Glutamina, Glicina, Aspartato</a:t>
            </a:r>
          </a:p>
          <a:p>
            <a:pPr>
              <a:lnSpc>
                <a:spcPct val="90000"/>
              </a:lnSpc>
            </a:pPr>
            <a:r>
              <a:rPr lang="es-ES" b="1"/>
              <a:t>Productos secundarios</a:t>
            </a:r>
            <a:r>
              <a:rPr lang="es-ES"/>
              <a:t>: </a:t>
            </a:r>
            <a:r>
              <a:rPr lang="es-ES">
                <a:solidFill>
                  <a:schemeClr val="accent2"/>
                </a:solidFill>
              </a:rPr>
              <a:t>Fumarato y Glutamato</a:t>
            </a:r>
          </a:p>
          <a:p>
            <a:pPr>
              <a:lnSpc>
                <a:spcPct val="90000"/>
              </a:lnSpc>
            </a:pPr>
            <a:r>
              <a:rPr lang="es-ES" b="1"/>
              <a:t>Derivados de FH</a:t>
            </a:r>
            <a:r>
              <a:rPr lang="es-ES" b="1" baseline="-25000"/>
              <a:t>4</a:t>
            </a:r>
            <a:r>
              <a:rPr lang="es-ES"/>
              <a:t>: </a:t>
            </a:r>
            <a:r>
              <a:rPr lang="es-ES">
                <a:solidFill>
                  <a:schemeClr val="accent2"/>
                </a:solidFill>
              </a:rPr>
              <a:t>N</a:t>
            </a:r>
            <a:r>
              <a:rPr lang="es-ES" baseline="30000">
                <a:solidFill>
                  <a:schemeClr val="accent2"/>
                </a:solidFill>
              </a:rPr>
              <a:t>10</a:t>
            </a:r>
            <a:r>
              <a:rPr lang="es-ES">
                <a:solidFill>
                  <a:schemeClr val="accent2"/>
                </a:solidFill>
              </a:rPr>
              <a:t>formil FH</a:t>
            </a:r>
            <a:r>
              <a:rPr lang="es-ES" baseline="-25000">
                <a:solidFill>
                  <a:schemeClr val="accent2"/>
                </a:solidFill>
              </a:rPr>
              <a:t>4</a:t>
            </a:r>
            <a:endParaRPr lang="es-ES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" b="1"/>
              <a:t>Dadores de Energía</a:t>
            </a:r>
            <a:r>
              <a:rPr lang="es-ES"/>
              <a:t>: </a:t>
            </a:r>
            <a:r>
              <a:rPr lang="es-ES">
                <a:solidFill>
                  <a:schemeClr val="accent2"/>
                </a:solidFill>
              </a:rPr>
              <a:t>ATP y GTP</a:t>
            </a:r>
          </a:p>
          <a:p>
            <a:pPr>
              <a:lnSpc>
                <a:spcPct val="90000"/>
              </a:lnSpc>
            </a:pPr>
            <a:r>
              <a:rPr lang="es-ES"/>
              <a:t>Ingresa una molécula de </a:t>
            </a:r>
            <a:r>
              <a:rPr lang="es-ES">
                <a:solidFill>
                  <a:schemeClr val="accent2"/>
                </a:solidFill>
              </a:rPr>
              <a:t>CO</a:t>
            </a:r>
            <a:r>
              <a:rPr lang="es-ES" baseline="-25000">
                <a:solidFill>
                  <a:schemeClr val="accent2"/>
                </a:solidFill>
              </a:rPr>
              <a:t>2 </a:t>
            </a:r>
            <a:r>
              <a:rPr lang="es-ES"/>
              <a:t>y se</a:t>
            </a:r>
            <a:r>
              <a:rPr lang="es-ES">
                <a:solidFill>
                  <a:schemeClr val="accent2"/>
                </a:solidFill>
              </a:rPr>
              <a:t> </a:t>
            </a:r>
            <a:r>
              <a:rPr lang="es-ES"/>
              <a:t>produce una  de</a:t>
            </a:r>
            <a:r>
              <a:rPr lang="es-ES">
                <a:solidFill>
                  <a:schemeClr val="accent2"/>
                </a:solidFill>
              </a:rPr>
              <a:t> NADH</a:t>
            </a:r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RESUMEN DE LA BIOSINTESIS DE NUCLEOTIDOS PURICOS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>
          <a:xfrm>
            <a:off x="1012296" y="2677202"/>
            <a:ext cx="7408333" cy="3450696"/>
          </a:xfrm>
        </p:spPr>
        <p:txBody>
          <a:bodyPr/>
          <a:lstStyle/>
          <a:p>
            <a:r>
              <a:rPr lang="es-ES" dirty="0"/>
              <a:t>Las bases </a:t>
            </a:r>
            <a:r>
              <a:rPr lang="es-ES" dirty="0" err="1"/>
              <a:t>púricas</a:t>
            </a:r>
            <a:r>
              <a:rPr lang="es-ES" dirty="0"/>
              <a:t> libres se recuperan</a:t>
            </a:r>
          </a:p>
          <a:p>
            <a:endParaRPr lang="es-ES" dirty="0"/>
          </a:p>
          <a:p>
            <a:r>
              <a:rPr lang="es-ES" dirty="0" err="1"/>
              <a:t>Hipoxantina</a:t>
            </a:r>
            <a:r>
              <a:rPr lang="es-ES" dirty="0"/>
              <a:t>  +  PRPP            </a:t>
            </a:r>
            <a:r>
              <a:rPr lang="es-ES" dirty="0" smtClean="0"/>
              <a:t>		IMP  </a:t>
            </a:r>
            <a:r>
              <a:rPr lang="es-ES" dirty="0"/>
              <a:t>+  </a:t>
            </a:r>
            <a:r>
              <a:rPr lang="es-ES" dirty="0" err="1"/>
              <a:t>PPi</a:t>
            </a:r>
            <a:endParaRPr lang="es-ES" dirty="0"/>
          </a:p>
          <a:p>
            <a:endParaRPr lang="es-ES" dirty="0"/>
          </a:p>
          <a:p>
            <a:r>
              <a:rPr lang="es-ES" dirty="0"/>
              <a:t>Guanina  +  PRPP                </a:t>
            </a:r>
            <a:r>
              <a:rPr lang="es-ES" dirty="0" smtClean="0"/>
              <a:t>			GMP </a:t>
            </a:r>
            <a:r>
              <a:rPr lang="es-ES" dirty="0"/>
              <a:t>+ PPI</a:t>
            </a:r>
          </a:p>
          <a:p>
            <a:endParaRPr lang="es-ES" dirty="0"/>
          </a:p>
          <a:p>
            <a:r>
              <a:rPr lang="es-ES" dirty="0"/>
              <a:t>Adenina  +  PRPP                </a:t>
            </a:r>
            <a:r>
              <a:rPr lang="es-ES" dirty="0" smtClean="0"/>
              <a:t>			AMP  </a:t>
            </a:r>
            <a:r>
              <a:rPr lang="es-ES" dirty="0"/>
              <a:t>+  </a:t>
            </a:r>
            <a:r>
              <a:rPr lang="es-ES" dirty="0" err="1"/>
              <a:t>PPi</a:t>
            </a:r>
            <a:endParaRPr lang="es-ES" dirty="0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VIAS DE RECUPERACION</a:t>
            </a: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4211638" y="5802461"/>
            <a:ext cx="2663825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 baseline="0" dirty="0">
                <a:solidFill>
                  <a:srgbClr val="FF0000"/>
                </a:solidFill>
              </a:rPr>
              <a:t>Adenosina </a:t>
            </a:r>
            <a:r>
              <a:rPr lang="es-ES" sz="1600" b="1" i="1" baseline="0" dirty="0" err="1">
                <a:solidFill>
                  <a:srgbClr val="FF0000"/>
                </a:solidFill>
              </a:rPr>
              <a:t>fosforribosil</a:t>
            </a:r>
            <a:r>
              <a:rPr lang="es-ES" sz="1600" b="1" i="1" baseline="0" dirty="0">
                <a:solidFill>
                  <a:srgbClr val="FF0000"/>
                </a:solidFill>
              </a:rPr>
              <a:t> </a:t>
            </a:r>
            <a:r>
              <a:rPr lang="es-ES" sz="1600" b="1" i="1" baseline="0" dirty="0" err="1">
                <a:solidFill>
                  <a:srgbClr val="FF0000"/>
                </a:solidFill>
              </a:rPr>
              <a:t>transferasa</a:t>
            </a:r>
            <a:r>
              <a:rPr lang="es-ES" sz="1600" b="1" i="1" baseline="0" dirty="0">
                <a:solidFill>
                  <a:srgbClr val="FF0000"/>
                </a:solidFill>
              </a:rPr>
              <a:t> (APRT)</a:t>
            </a: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3563888" y="3933056"/>
            <a:ext cx="3529012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 baseline="0" dirty="0" err="1" smtClean="0">
                <a:solidFill>
                  <a:srgbClr val="FF0000"/>
                </a:solidFill>
              </a:rPr>
              <a:t>Hipoxantina</a:t>
            </a:r>
            <a:r>
              <a:rPr lang="es-ES" sz="1600" b="1" i="1" baseline="0" dirty="0" smtClean="0">
                <a:solidFill>
                  <a:srgbClr val="FF0000"/>
                </a:solidFill>
              </a:rPr>
              <a:t>-guanina </a:t>
            </a:r>
            <a:r>
              <a:rPr lang="es-ES" sz="1600" b="1" i="1" baseline="0" dirty="0" err="1">
                <a:solidFill>
                  <a:srgbClr val="FF0000"/>
                </a:solidFill>
              </a:rPr>
              <a:t>fosforribosil</a:t>
            </a:r>
            <a:r>
              <a:rPr lang="es-ES" sz="1600" b="1" i="1" baseline="0" dirty="0">
                <a:solidFill>
                  <a:srgbClr val="FF0000"/>
                </a:solidFill>
              </a:rPr>
              <a:t> </a:t>
            </a:r>
            <a:r>
              <a:rPr lang="es-ES" sz="1600" b="1" i="1" baseline="0" dirty="0" err="1">
                <a:solidFill>
                  <a:srgbClr val="FF0000"/>
                </a:solidFill>
              </a:rPr>
              <a:t>transferasa</a:t>
            </a:r>
            <a:r>
              <a:rPr lang="es-ES" sz="1600" b="1" i="1" baseline="0" dirty="0">
                <a:solidFill>
                  <a:srgbClr val="FF0000"/>
                </a:solidFill>
              </a:rPr>
              <a:t> (HGPRT)</a:t>
            </a:r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4376738" y="5661248"/>
            <a:ext cx="1511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4376738" y="4725144"/>
            <a:ext cx="1511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4716463" y="3789040"/>
            <a:ext cx="1511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cxnSp>
        <p:nvCxnSpPr>
          <p:cNvPr id="3" name="2 Conector curvado"/>
          <p:cNvCxnSpPr/>
          <p:nvPr/>
        </p:nvCxnSpPr>
        <p:spPr>
          <a:xfrm rot="16200000" flipH="1">
            <a:off x="4769743" y="3951336"/>
            <a:ext cx="936107" cy="611511"/>
          </a:xfrm>
          <a:prstGeom prst="curvedConnector3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54088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2800" b="1"/>
              <a:t>DEGRADACION DE PURINAS- FORMACION DE ACIDO URICO</a:t>
            </a:r>
            <a:endParaRPr lang="es-ES" sz="2800" b="1"/>
          </a:p>
        </p:txBody>
      </p:sp>
      <p:sp>
        <p:nvSpPr>
          <p:cNvPr id="165945" name="Text Box 57"/>
          <p:cNvSpPr txBox="1">
            <a:spLocks noChangeArrowheads="1"/>
          </p:cNvSpPr>
          <p:nvPr/>
        </p:nvSpPr>
        <p:spPr bwMode="auto">
          <a:xfrm>
            <a:off x="1868488" y="1612900"/>
            <a:ext cx="866775" cy="3270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000" baseline="0"/>
              <a:t>AMP</a:t>
            </a:r>
            <a:endParaRPr lang="es-ES" sz="2000"/>
          </a:p>
        </p:txBody>
      </p:sp>
      <p:sp>
        <p:nvSpPr>
          <p:cNvPr id="165946" name="Line 58"/>
          <p:cNvSpPr>
            <a:spLocks noChangeShapeType="1"/>
          </p:cNvSpPr>
          <p:nvPr/>
        </p:nvSpPr>
        <p:spPr bwMode="auto">
          <a:xfrm>
            <a:off x="2301875" y="1939925"/>
            <a:ext cx="0" cy="657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65947" name="Text Box 59"/>
          <p:cNvSpPr txBox="1">
            <a:spLocks noChangeArrowheads="1"/>
          </p:cNvSpPr>
          <p:nvPr/>
        </p:nvSpPr>
        <p:spPr bwMode="auto">
          <a:xfrm>
            <a:off x="2555875" y="1844675"/>
            <a:ext cx="901700" cy="7683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</a:p>
          <a:p>
            <a:r>
              <a:rPr lang="es-ES" sz="2000" baseline="0"/>
              <a:t>Pi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48" name="AutoShape 60"/>
          <p:cNvSpPr>
            <a:spLocks noChangeArrowheads="1"/>
          </p:cNvSpPr>
          <p:nvPr/>
        </p:nvSpPr>
        <p:spPr bwMode="auto">
          <a:xfrm>
            <a:off x="2301875" y="2143125"/>
            <a:ext cx="215900" cy="344488"/>
          </a:xfrm>
          <a:prstGeom prst="curvedRightArrow">
            <a:avLst>
              <a:gd name="adj1" fmla="val 31912"/>
              <a:gd name="adj2" fmla="val 63824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49" name="Text Box 61"/>
          <p:cNvSpPr txBox="1">
            <a:spLocks noChangeArrowheads="1"/>
          </p:cNvSpPr>
          <p:nvPr/>
        </p:nvSpPr>
        <p:spPr bwMode="auto">
          <a:xfrm>
            <a:off x="395288" y="2143125"/>
            <a:ext cx="2014537" cy="32861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i="1" baseline="0"/>
              <a:t>Nucleotidasa</a:t>
            </a:r>
            <a:endParaRPr lang="es-ES" sz="2000"/>
          </a:p>
        </p:txBody>
      </p:sp>
      <p:sp>
        <p:nvSpPr>
          <p:cNvPr id="165950" name="Text Box 62"/>
          <p:cNvSpPr txBox="1">
            <a:spLocks noChangeArrowheads="1"/>
          </p:cNvSpPr>
          <p:nvPr/>
        </p:nvSpPr>
        <p:spPr bwMode="auto">
          <a:xfrm>
            <a:off x="1619250" y="2781300"/>
            <a:ext cx="1622425" cy="400050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MX" sz="2000" b="1" baseline="0"/>
              <a:t>Adenosina</a:t>
            </a:r>
            <a:endParaRPr lang="es-ES" sz="2000"/>
          </a:p>
        </p:txBody>
      </p:sp>
      <p:sp>
        <p:nvSpPr>
          <p:cNvPr id="165951" name="Line 63"/>
          <p:cNvSpPr>
            <a:spLocks noChangeShapeType="1"/>
          </p:cNvSpPr>
          <p:nvPr/>
        </p:nvSpPr>
        <p:spPr bwMode="auto">
          <a:xfrm>
            <a:off x="2230438" y="3321050"/>
            <a:ext cx="0" cy="657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65952" name="Text Box 64"/>
          <p:cNvSpPr txBox="1">
            <a:spLocks noChangeArrowheads="1"/>
          </p:cNvSpPr>
          <p:nvPr/>
        </p:nvSpPr>
        <p:spPr bwMode="auto">
          <a:xfrm>
            <a:off x="2446338" y="3321050"/>
            <a:ext cx="830262" cy="657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</a:p>
          <a:p>
            <a:r>
              <a:rPr lang="es-ES" sz="2000" baseline="0"/>
              <a:t>NH</a:t>
            </a:r>
            <a:r>
              <a:rPr lang="es-ES" sz="2000" baseline="-25000"/>
              <a:t>3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53" name="AutoShape 65"/>
          <p:cNvSpPr>
            <a:spLocks noChangeArrowheads="1"/>
          </p:cNvSpPr>
          <p:nvPr/>
        </p:nvSpPr>
        <p:spPr bwMode="auto">
          <a:xfrm>
            <a:off x="2230438" y="3524250"/>
            <a:ext cx="215900" cy="344488"/>
          </a:xfrm>
          <a:prstGeom prst="curvedRightArrow">
            <a:avLst>
              <a:gd name="adj1" fmla="val 31912"/>
              <a:gd name="adj2" fmla="val 63824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54" name="Text Box 66"/>
          <p:cNvSpPr txBox="1">
            <a:spLocks noChangeArrowheads="1"/>
          </p:cNvSpPr>
          <p:nvPr/>
        </p:nvSpPr>
        <p:spPr bwMode="auto">
          <a:xfrm>
            <a:off x="179388" y="3429000"/>
            <a:ext cx="1728787" cy="4365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i="1" baseline="0"/>
              <a:t>desaminasa</a:t>
            </a:r>
            <a:endParaRPr lang="es-ES" sz="2000"/>
          </a:p>
        </p:txBody>
      </p:sp>
      <p:sp>
        <p:nvSpPr>
          <p:cNvPr id="165955" name="Text Box 67"/>
          <p:cNvSpPr txBox="1">
            <a:spLocks noChangeArrowheads="1"/>
          </p:cNvSpPr>
          <p:nvPr/>
        </p:nvSpPr>
        <p:spPr bwMode="auto">
          <a:xfrm>
            <a:off x="2446338" y="4197350"/>
            <a:ext cx="1117600" cy="65563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</a:p>
          <a:p>
            <a:r>
              <a:rPr lang="es-MX" sz="2000" b="1" baseline="0"/>
              <a:t>Ribosa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56" name="Line 68"/>
          <p:cNvSpPr>
            <a:spLocks noChangeShapeType="1"/>
          </p:cNvSpPr>
          <p:nvPr/>
        </p:nvSpPr>
        <p:spPr bwMode="auto">
          <a:xfrm>
            <a:off x="2230438" y="4197350"/>
            <a:ext cx="0" cy="655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65957" name="AutoShape 69"/>
          <p:cNvSpPr>
            <a:spLocks noChangeArrowheads="1"/>
          </p:cNvSpPr>
          <p:nvPr/>
        </p:nvSpPr>
        <p:spPr bwMode="auto">
          <a:xfrm>
            <a:off x="2230438" y="4289425"/>
            <a:ext cx="215900" cy="396875"/>
          </a:xfrm>
          <a:prstGeom prst="curvedRightArrow">
            <a:avLst>
              <a:gd name="adj1" fmla="val 36765"/>
              <a:gd name="adj2" fmla="val 73529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59" name="Text Box 71"/>
          <p:cNvSpPr txBox="1">
            <a:spLocks noChangeArrowheads="1"/>
          </p:cNvSpPr>
          <p:nvPr/>
        </p:nvSpPr>
        <p:spPr bwMode="auto">
          <a:xfrm>
            <a:off x="1619250" y="5086350"/>
            <a:ext cx="1584325" cy="503238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Hipoxantina</a:t>
            </a:r>
            <a:endParaRPr lang="es-ES" sz="2000"/>
          </a:p>
        </p:txBody>
      </p:sp>
      <p:graphicFrame>
        <p:nvGraphicFramePr>
          <p:cNvPr id="165960" name="Object 72"/>
          <p:cNvGraphicFramePr>
            <a:graphicFrameLocks noChangeAspect="1"/>
          </p:cNvGraphicFramePr>
          <p:nvPr/>
        </p:nvGraphicFramePr>
        <p:xfrm>
          <a:off x="4513263" y="2178050"/>
          <a:ext cx="1406525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87" r:id="rId3" imgW="5457865" imgH="8315386" progId="">
                  <p:embed/>
                </p:oleObj>
              </mc:Choice>
              <mc:Fallback>
                <p:oleObj r:id="rId3" imgW="5457865" imgH="8315386" progId="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6000" contrast="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5035" t="58376" r="17435" b="27716"/>
                      <a:stretch>
                        <a:fillRect/>
                      </a:stretch>
                    </p:blipFill>
                    <p:spPr bwMode="auto">
                      <a:xfrm>
                        <a:off x="4513263" y="2178050"/>
                        <a:ext cx="1406525" cy="1095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961" name="Text Box 73"/>
          <p:cNvSpPr txBox="1">
            <a:spLocks noChangeArrowheads="1"/>
          </p:cNvSpPr>
          <p:nvPr/>
        </p:nvSpPr>
        <p:spPr bwMode="auto">
          <a:xfrm>
            <a:off x="4946650" y="3289300"/>
            <a:ext cx="1425575" cy="355600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Xantina</a:t>
            </a:r>
            <a:endParaRPr lang="es-ES" sz="2000"/>
          </a:p>
        </p:txBody>
      </p:sp>
      <p:sp>
        <p:nvSpPr>
          <p:cNvPr id="165962" name="Text Box 74"/>
          <p:cNvSpPr txBox="1">
            <a:spLocks noChangeArrowheads="1"/>
          </p:cNvSpPr>
          <p:nvPr/>
        </p:nvSpPr>
        <p:spPr bwMode="auto">
          <a:xfrm>
            <a:off x="3924300" y="1557338"/>
            <a:ext cx="1223963" cy="4365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MX" sz="2000" i="1" baseline="0"/>
              <a:t>Xantina Oxidasa</a:t>
            </a:r>
            <a:endParaRPr lang="es-ES" sz="2000"/>
          </a:p>
        </p:txBody>
      </p:sp>
      <p:sp>
        <p:nvSpPr>
          <p:cNvPr id="165963" name="Text Box 75"/>
          <p:cNvSpPr txBox="1">
            <a:spLocks noChangeArrowheads="1"/>
          </p:cNvSpPr>
          <p:nvPr/>
        </p:nvSpPr>
        <p:spPr bwMode="auto">
          <a:xfrm>
            <a:off x="5364163" y="1557338"/>
            <a:ext cx="1423987" cy="657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 + O</a:t>
            </a:r>
            <a:r>
              <a:rPr lang="es-ES" sz="2000" baseline="-25000"/>
              <a:t>2</a:t>
            </a:r>
          </a:p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  <a:r>
              <a:rPr lang="es-ES" sz="2000" baseline="-25000"/>
              <a:t>2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64" name="AutoShape 76"/>
          <p:cNvSpPr>
            <a:spLocks noChangeArrowheads="1"/>
          </p:cNvSpPr>
          <p:nvPr/>
        </p:nvSpPr>
        <p:spPr bwMode="auto">
          <a:xfrm>
            <a:off x="5162550" y="1741488"/>
            <a:ext cx="217488" cy="395287"/>
          </a:xfrm>
          <a:prstGeom prst="curvedRightArrow">
            <a:avLst>
              <a:gd name="adj1" fmla="val 36350"/>
              <a:gd name="adj2" fmla="val 72700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66" name="Text Box 78"/>
          <p:cNvSpPr txBox="1">
            <a:spLocks noChangeArrowheads="1"/>
          </p:cNvSpPr>
          <p:nvPr/>
        </p:nvSpPr>
        <p:spPr bwMode="auto">
          <a:xfrm>
            <a:off x="4067175" y="3754438"/>
            <a:ext cx="1333500" cy="6826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i="1" baseline="0"/>
              <a:t>Xantina Oxidasa</a:t>
            </a:r>
            <a:endParaRPr lang="es-ES" sz="2000"/>
          </a:p>
        </p:txBody>
      </p:sp>
      <p:sp>
        <p:nvSpPr>
          <p:cNvPr id="165967" name="Line 79"/>
          <p:cNvSpPr>
            <a:spLocks noChangeShapeType="1"/>
          </p:cNvSpPr>
          <p:nvPr/>
        </p:nvSpPr>
        <p:spPr bwMode="auto">
          <a:xfrm>
            <a:off x="5219700" y="3716338"/>
            <a:ext cx="0" cy="9366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graphicFrame>
        <p:nvGraphicFramePr>
          <p:cNvPr id="165968" name="Object 80"/>
          <p:cNvGraphicFramePr>
            <a:graphicFrameLocks noChangeAspect="1"/>
          </p:cNvGraphicFramePr>
          <p:nvPr/>
        </p:nvGraphicFramePr>
        <p:xfrm>
          <a:off x="4572000" y="4652963"/>
          <a:ext cx="1944688" cy="109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88" r:id="rId5" imgW="5457865" imgH="8315386" progId="">
                  <p:embed/>
                </p:oleObj>
              </mc:Choice>
              <mc:Fallback>
                <p:oleObj r:id="rId5" imgW="5457865" imgH="8315386" progId="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6000" contrast="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5035" t="80629" r="6900" b="5463"/>
                      <a:stretch>
                        <a:fillRect/>
                      </a:stretch>
                    </p:blipFill>
                    <p:spPr bwMode="auto">
                      <a:xfrm>
                        <a:off x="4572000" y="4652963"/>
                        <a:ext cx="1944688" cy="1093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970" name="Text Box 82"/>
          <p:cNvSpPr txBox="1">
            <a:spLocks noChangeArrowheads="1"/>
          </p:cNvSpPr>
          <p:nvPr/>
        </p:nvSpPr>
        <p:spPr bwMode="auto">
          <a:xfrm>
            <a:off x="5580063" y="3644900"/>
            <a:ext cx="1403350" cy="65563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 + O</a:t>
            </a:r>
            <a:r>
              <a:rPr lang="es-ES" sz="2000" baseline="-25000"/>
              <a:t>2</a:t>
            </a:r>
          </a:p>
          <a:p>
            <a:r>
              <a:rPr lang="es-ES" sz="2000" baseline="0"/>
              <a:t>H</a:t>
            </a:r>
            <a:r>
              <a:rPr lang="es-ES" sz="2000" baseline="-25000"/>
              <a:t>2</a:t>
            </a:r>
            <a:r>
              <a:rPr lang="es-ES" sz="2000" baseline="0"/>
              <a:t>O</a:t>
            </a:r>
            <a:r>
              <a:rPr lang="es-ES" sz="2000" baseline="-25000"/>
              <a:t>2</a:t>
            </a:r>
          </a:p>
          <a:p>
            <a:endParaRPr lang="es-ES" sz="2000" baseline="0"/>
          </a:p>
          <a:p>
            <a:endParaRPr lang="es-ES" sz="2000"/>
          </a:p>
        </p:txBody>
      </p:sp>
      <p:sp>
        <p:nvSpPr>
          <p:cNvPr id="165971" name="Text Box 83"/>
          <p:cNvSpPr txBox="1">
            <a:spLocks noChangeArrowheads="1"/>
          </p:cNvSpPr>
          <p:nvPr/>
        </p:nvSpPr>
        <p:spPr bwMode="auto">
          <a:xfrm>
            <a:off x="4572000" y="6021388"/>
            <a:ext cx="1943100" cy="328612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000" b="1" baseline="0"/>
              <a:t>Acido Urico</a:t>
            </a:r>
            <a:endParaRPr lang="es-ES" sz="2000"/>
          </a:p>
        </p:txBody>
      </p:sp>
      <p:sp>
        <p:nvSpPr>
          <p:cNvPr id="165972" name="Line 84"/>
          <p:cNvSpPr>
            <a:spLocks noChangeShapeType="1"/>
          </p:cNvSpPr>
          <p:nvPr/>
        </p:nvSpPr>
        <p:spPr bwMode="auto">
          <a:xfrm>
            <a:off x="5148263" y="1628775"/>
            <a:ext cx="0" cy="5302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65973" name="Text Box 85"/>
          <p:cNvSpPr txBox="1">
            <a:spLocks noChangeArrowheads="1"/>
          </p:cNvSpPr>
          <p:nvPr/>
        </p:nvSpPr>
        <p:spPr bwMode="auto">
          <a:xfrm>
            <a:off x="7742238" y="4902200"/>
            <a:ext cx="866775" cy="327025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000" baseline="0"/>
              <a:t>GMP</a:t>
            </a:r>
            <a:endParaRPr lang="es-ES" sz="2000"/>
          </a:p>
        </p:txBody>
      </p:sp>
      <p:sp>
        <p:nvSpPr>
          <p:cNvPr id="165974" name="Line 86"/>
          <p:cNvSpPr>
            <a:spLocks noChangeShapeType="1"/>
          </p:cNvSpPr>
          <p:nvPr/>
        </p:nvSpPr>
        <p:spPr bwMode="auto">
          <a:xfrm flipH="1" flipV="1">
            <a:off x="6227763" y="2852738"/>
            <a:ext cx="1223962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65975" name="Text Box 87"/>
          <p:cNvSpPr txBox="1">
            <a:spLocks noChangeArrowheads="1"/>
          </p:cNvSpPr>
          <p:nvPr/>
        </p:nvSpPr>
        <p:spPr bwMode="auto">
          <a:xfrm>
            <a:off x="7381875" y="3822700"/>
            <a:ext cx="1511300" cy="400050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MX" sz="2000" b="1" baseline="0"/>
              <a:t>Guanosina</a:t>
            </a:r>
            <a:endParaRPr lang="es-ES" sz="2000"/>
          </a:p>
        </p:txBody>
      </p:sp>
      <p:sp>
        <p:nvSpPr>
          <p:cNvPr id="165976" name="Text Box 88"/>
          <p:cNvSpPr txBox="1">
            <a:spLocks noChangeArrowheads="1"/>
          </p:cNvSpPr>
          <p:nvPr/>
        </p:nvSpPr>
        <p:spPr bwMode="auto">
          <a:xfrm>
            <a:off x="7524750" y="2708275"/>
            <a:ext cx="1295400" cy="400050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MX" sz="2000" b="1" baseline="0"/>
              <a:t>Guanina</a:t>
            </a:r>
            <a:endParaRPr lang="es-ES" sz="2000"/>
          </a:p>
        </p:txBody>
      </p:sp>
      <p:sp>
        <p:nvSpPr>
          <p:cNvPr id="165977" name="Text Box 89"/>
          <p:cNvSpPr txBox="1">
            <a:spLocks noChangeArrowheads="1"/>
          </p:cNvSpPr>
          <p:nvPr/>
        </p:nvSpPr>
        <p:spPr bwMode="auto">
          <a:xfrm rot="-1968992">
            <a:off x="6516688" y="1989138"/>
            <a:ext cx="1728787" cy="436562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i="1" baseline="0"/>
              <a:t>desaminasa</a:t>
            </a:r>
            <a:endParaRPr lang="es-ES" sz="2000"/>
          </a:p>
        </p:txBody>
      </p:sp>
      <p:sp>
        <p:nvSpPr>
          <p:cNvPr id="165978" name="Line 90"/>
          <p:cNvSpPr>
            <a:spLocks noChangeShapeType="1"/>
          </p:cNvSpPr>
          <p:nvPr/>
        </p:nvSpPr>
        <p:spPr bwMode="auto">
          <a:xfrm flipV="1">
            <a:off x="8174038" y="43259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65979" name="Line 91"/>
          <p:cNvSpPr>
            <a:spLocks noChangeShapeType="1"/>
          </p:cNvSpPr>
          <p:nvPr/>
        </p:nvSpPr>
        <p:spPr bwMode="auto">
          <a:xfrm flipV="1">
            <a:off x="8172450" y="32131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65969" name="AutoShape 81"/>
          <p:cNvSpPr>
            <a:spLocks noChangeArrowheads="1"/>
          </p:cNvSpPr>
          <p:nvPr/>
        </p:nvSpPr>
        <p:spPr bwMode="auto">
          <a:xfrm>
            <a:off x="5292725" y="3860800"/>
            <a:ext cx="217488" cy="395288"/>
          </a:xfrm>
          <a:prstGeom prst="curvedRightArrow">
            <a:avLst>
              <a:gd name="adj1" fmla="val 36350"/>
              <a:gd name="adj2" fmla="val 72701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65980" name="Text Box 92"/>
          <p:cNvSpPr txBox="1">
            <a:spLocks noChangeArrowheads="1"/>
          </p:cNvSpPr>
          <p:nvPr/>
        </p:nvSpPr>
        <p:spPr bwMode="auto">
          <a:xfrm>
            <a:off x="4427538" y="1052513"/>
            <a:ext cx="1584325" cy="503237"/>
          </a:xfrm>
          <a:prstGeom prst="rect">
            <a:avLst/>
          </a:prstGeom>
          <a:solidFill>
            <a:srgbClr val="EFF9A5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sz="2000" baseline="0"/>
              <a:t>Hipoxantina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908050"/>
            <a:ext cx="8229600" cy="594995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/>
              <a:t>Los mononucleótidos (AMP y GMP) deben perder el grupo fosfato, la ribosa y el grupo amino para formar Hipoxantina y Xantina respectivamente.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El producto final de la degradación es el ACIDO URICO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El ácido úrico es poco soluble y cuando aumenta su producción precipita (riñón, articulaciones)</a:t>
            </a:r>
          </a:p>
          <a:p>
            <a:pPr>
              <a:lnSpc>
                <a:spcPct val="80000"/>
              </a:lnSpc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El depósito de ácido úrico produce la GOTA</a:t>
            </a:r>
          </a:p>
          <a:p>
            <a:pPr>
              <a:lnSpc>
                <a:spcPct val="80000"/>
              </a:lnSpc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La dieta en estos casos debe ser pobre en: proteínas, vísceras, mollejas, espinaca, bajo consumo de alcohol, café, etc.</a:t>
            </a:r>
          </a:p>
          <a:p>
            <a:pPr>
              <a:lnSpc>
                <a:spcPct val="80000"/>
              </a:lnSpc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El fármaco Alopurinol inhibe la enzima Xantina oxidasa disminuyendo la producción de ácido úrico</a:t>
            </a:r>
            <a:endParaRPr lang="es-ES" sz="2400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77875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2800" b="1"/>
              <a:t>Resumen de la degradación de bases púricas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33375"/>
            <a:ext cx="7772400" cy="1150938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s-ES" sz="2800" b="1"/>
              <a:t>METABOLISMO DE NUCLEOTIDOS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20938"/>
            <a:ext cx="2840038" cy="50323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sz="3200" b="1" dirty="0" smtClean="0">
                <a:solidFill>
                  <a:schemeClr val="tx1"/>
                </a:solidFill>
              </a:rPr>
              <a:t>BIOSINTESIS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403350" y="4292600"/>
            <a:ext cx="324008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 baseline="0" dirty="0"/>
              <a:t>DEGRADACION</a:t>
            </a:r>
          </a:p>
        </p:txBody>
      </p:sp>
      <p:sp>
        <p:nvSpPr>
          <p:cNvPr id="2053" name="Rectangle 5" descr="20%"/>
          <p:cNvSpPr>
            <a:spLocks noChangeArrowheads="1"/>
          </p:cNvSpPr>
          <p:nvPr/>
        </p:nvSpPr>
        <p:spPr bwMode="auto">
          <a:xfrm>
            <a:off x="5364163" y="2492375"/>
            <a:ext cx="2951162" cy="792163"/>
          </a:xfrm>
          <a:prstGeom prst="rect">
            <a:avLst/>
          </a:prstGeom>
          <a:pattFill prst="pct20">
            <a:fgClr>
              <a:schemeClr val="folHlink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 baseline="0" dirty="0"/>
              <a:t>NUCLEOTIDOS PURICOS</a:t>
            </a:r>
          </a:p>
        </p:txBody>
      </p:sp>
      <p:sp>
        <p:nvSpPr>
          <p:cNvPr id="2054" name="Rectangle 6" descr="20%"/>
          <p:cNvSpPr>
            <a:spLocks noChangeArrowheads="1"/>
          </p:cNvSpPr>
          <p:nvPr/>
        </p:nvSpPr>
        <p:spPr bwMode="auto">
          <a:xfrm>
            <a:off x="5651500" y="4076700"/>
            <a:ext cx="2951163" cy="792163"/>
          </a:xfrm>
          <a:prstGeom prst="rect">
            <a:avLst/>
          </a:prstGeom>
          <a:pattFill prst="pct20">
            <a:fgClr>
              <a:schemeClr val="folHlink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 baseline="0"/>
              <a:t>NUCLEOTIDOS PIRIMIDINICOS</a:t>
            </a:r>
          </a:p>
        </p:txBody>
      </p:sp>
      <p:sp>
        <p:nvSpPr>
          <p:cNvPr id="2056" name="AutoShape 8"/>
          <p:cNvSpPr>
            <a:spLocks/>
          </p:cNvSpPr>
          <p:nvPr/>
        </p:nvSpPr>
        <p:spPr bwMode="auto">
          <a:xfrm>
            <a:off x="5076825" y="2205038"/>
            <a:ext cx="431800" cy="3529012"/>
          </a:xfrm>
          <a:prstGeom prst="leftBrace">
            <a:avLst>
              <a:gd name="adj1" fmla="val 68107"/>
              <a:gd name="adj2" fmla="val 50000"/>
            </a:avLst>
          </a:prstGeom>
          <a:noFill/>
          <a:ln w="444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 descr="25%"/>
          <p:cNvSpPr>
            <a:spLocks noGrp="1" noChangeArrowheads="1"/>
          </p:cNvSpPr>
          <p:nvPr>
            <p:ph idx="1"/>
          </p:nvPr>
        </p:nvSpPr>
        <p:spPr>
          <a:pattFill prst="pct25">
            <a:fgClr>
              <a:schemeClr val="folHlink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r>
              <a:rPr lang="es-ES" sz="2800" dirty="0"/>
              <a:t>Primero se sintetiza el anillo de </a:t>
            </a:r>
            <a:r>
              <a:rPr lang="es-ES" sz="2800" dirty="0" err="1"/>
              <a:t>pirimidina</a:t>
            </a:r>
            <a:r>
              <a:rPr lang="es-ES" sz="2800" dirty="0"/>
              <a:t>.</a:t>
            </a:r>
          </a:p>
          <a:p>
            <a:r>
              <a:rPr lang="es-ES" sz="2800" dirty="0"/>
              <a:t>Requiere de </a:t>
            </a:r>
            <a:r>
              <a:rPr lang="es-ES" sz="2800" dirty="0" err="1"/>
              <a:t>Carbamil</a:t>
            </a:r>
            <a:r>
              <a:rPr lang="es-ES" sz="2800" dirty="0"/>
              <a:t> fosfato</a:t>
            </a:r>
          </a:p>
          <a:p>
            <a:r>
              <a:rPr lang="es-ES" sz="2800" dirty="0"/>
              <a:t>Utiliza dos aminoácidos: Glutamina y </a:t>
            </a:r>
            <a:r>
              <a:rPr lang="es-ES" sz="2800" dirty="0" err="1"/>
              <a:t>Aspartato</a:t>
            </a:r>
            <a:endParaRPr lang="es-ES" sz="2800" dirty="0"/>
          </a:p>
          <a:p>
            <a:r>
              <a:rPr lang="es-ES" sz="2800" dirty="0"/>
              <a:t>Se sintetiza UTP y CTP</a:t>
            </a:r>
          </a:p>
          <a:p>
            <a:pPr>
              <a:buFontTx/>
              <a:buNone/>
            </a:pPr>
            <a:endParaRPr lang="es-ES" sz="2800" dirty="0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BIOSINTESIS DE NUCLEOTIDOS PIRIMIDINICOS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48" name="Text Box 44"/>
          <p:cNvSpPr txBox="1">
            <a:spLocks noChangeArrowheads="1"/>
          </p:cNvSpPr>
          <p:nvPr/>
        </p:nvSpPr>
        <p:spPr bwMode="auto">
          <a:xfrm>
            <a:off x="4356100" y="5283200"/>
            <a:ext cx="1439863" cy="1098550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72743" name="AutoShape 39"/>
          <p:cNvSpPr>
            <a:spLocks noChangeArrowheads="1"/>
          </p:cNvSpPr>
          <p:nvPr/>
        </p:nvSpPr>
        <p:spPr bwMode="auto">
          <a:xfrm>
            <a:off x="5867400" y="5876925"/>
            <a:ext cx="433388" cy="503238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5413"/>
            <a:ext cx="8229600" cy="11430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BIOSINTESIS DE CARBAMILFOSFATO</a:t>
            </a:r>
          </a:p>
        </p:txBody>
      </p:sp>
      <p:pic>
        <p:nvPicPr>
          <p:cNvPr id="72723" name="Picture 19" descr="glu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725144"/>
            <a:ext cx="1481138" cy="1931987"/>
          </a:xfrm>
          <a:noFill/>
          <a:ln/>
        </p:spPr>
      </p:pic>
      <p:pic>
        <p:nvPicPr>
          <p:cNvPr id="72715" name="Picture 11" descr="gl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 b="4222"/>
          <a:stretch>
            <a:fillRect/>
          </a:stretch>
        </p:blipFill>
        <p:spPr>
          <a:xfrm>
            <a:off x="98400" y="1484313"/>
            <a:ext cx="1665288" cy="2232025"/>
          </a:xfrm>
          <a:noFill/>
          <a:ln/>
        </p:spPr>
      </p:pic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2916238" y="1916113"/>
            <a:ext cx="576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 b="1" baseline="0"/>
              <a:t>+</a:t>
            </a: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4067175" y="1916113"/>
            <a:ext cx="1512888" cy="641350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 b="1" baseline="0"/>
              <a:t>HCO</a:t>
            </a:r>
            <a:r>
              <a:rPr lang="es-ES" sz="3600" b="1" baseline="-25000"/>
              <a:t>3</a:t>
            </a:r>
            <a:endParaRPr lang="es-ES" sz="3600" b="1" baseline="0"/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179512" y="3573463"/>
            <a:ext cx="15843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 dirty="0"/>
              <a:t>Glutamina</a:t>
            </a:r>
          </a:p>
        </p:txBody>
      </p:sp>
      <p:sp>
        <p:nvSpPr>
          <p:cNvPr id="72726" name="Text Box 22"/>
          <p:cNvSpPr txBox="1">
            <a:spLocks noChangeArrowheads="1"/>
          </p:cNvSpPr>
          <p:nvPr/>
        </p:nvSpPr>
        <p:spPr bwMode="auto">
          <a:xfrm>
            <a:off x="107504" y="6453188"/>
            <a:ext cx="15843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 dirty="0"/>
              <a:t>Glutamato</a:t>
            </a:r>
          </a:p>
        </p:txBody>
      </p:sp>
      <p:sp>
        <p:nvSpPr>
          <p:cNvPr id="72727" name="Text Box 23"/>
          <p:cNvSpPr txBox="1">
            <a:spLocks noChangeArrowheads="1"/>
          </p:cNvSpPr>
          <p:nvPr/>
        </p:nvSpPr>
        <p:spPr bwMode="auto">
          <a:xfrm>
            <a:off x="5795963" y="3573463"/>
            <a:ext cx="2881312" cy="701675"/>
          </a:xfrm>
          <a:prstGeom prst="rect">
            <a:avLst/>
          </a:prstGeom>
          <a:solidFill>
            <a:srgbClr val="EFF9A5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 baseline="0"/>
              <a:t>Carbamil fosfato sintetasa II</a:t>
            </a:r>
          </a:p>
        </p:txBody>
      </p:sp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4140200" y="2997200"/>
            <a:ext cx="79216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rgbClr val="FF3300"/>
                </a:solidFill>
              </a:rPr>
              <a:t>ATP</a:t>
            </a:r>
          </a:p>
        </p:txBody>
      </p: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4211638" y="3716338"/>
            <a:ext cx="8636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rgbClr val="FF3300"/>
                </a:solidFill>
              </a:rPr>
              <a:t>ADP</a:t>
            </a:r>
          </a:p>
        </p:txBody>
      </p:sp>
      <p:sp>
        <p:nvSpPr>
          <p:cNvPr id="72734" name="Text Box 30"/>
          <p:cNvSpPr txBox="1">
            <a:spLocks noChangeArrowheads="1"/>
          </p:cNvSpPr>
          <p:nvPr/>
        </p:nvSpPr>
        <p:spPr bwMode="auto">
          <a:xfrm>
            <a:off x="3276600" y="5573713"/>
            <a:ext cx="57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 b="1" baseline="0"/>
              <a:t>+</a:t>
            </a:r>
          </a:p>
        </p:txBody>
      </p:sp>
      <p:sp>
        <p:nvSpPr>
          <p:cNvPr id="72742" name="Text Box 38"/>
          <p:cNvSpPr txBox="1">
            <a:spLocks noChangeArrowheads="1"/>
          </p:cNvSpPr>
          <p:nvPr/>
        </p:nvSpPr>
        <p:spPr bwMode="auto">
          <a:xfrm>
            <a:off x="4500563" y="5157192"/>
            <a:ext cx="3887787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s-ES" sz="2400" b="1" baseline="0"/>
              <a:t>       O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endParaRPr lang="es-ES" sz="2400" b="1" baseline="0"/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s-ES" sz="2400" b="1" baseline="0"/>
              <a:t>H</a:t>
            </a:r>
            <a:r>
              <a:rPr lang="es-ES" sz="2400" b="1" baseline="-25000"/>
              <a:t>2</a:t>
            </a:r>
            <a:r>
              <a:rPr lang="es-ES" sz="2400" b="1" baseline="0"/>
              <a:t>N-C-O-P</a:t>
            </a:r>
          </a:p>
        </p:txBody>
      </p:sp>
      <p:sp>
        <p:nvSpPr>
          <p:cNvPr id="72746" name="Line 42"/>
          <p:cNvSpPr>
            <a:spLocks noChangeShapeType="1"/>
          </p:cNvSpPr>
          <p:nvPr/>
        </p:nvSpPr>
        <p:spPr bwMode="auto">
          <a:xfrm>
            <a:off x="5291138" y="5589588"/>
            <a:ext cx="0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2747" name="Line 43"/>
          <p:cNvSpPr>
            <a:spLocks noChangeShapeType="1"/>
          </p:cNvSpPr>
          <p:nvPr/>
        </p:nvSpPr>
        <p:spPr bwMode="auto">
          <a:xfrm>
            <a:off x="5364163" y="5589588"/>
            <a:ext cx="0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2749" name="Text Box 45"/>
          <p:cNvSpPr txBox="1">
            <a:spLocks noChangeArrowheads="1"/>
          </p:cNvSpPr>
          <p:nvPr/>
        </p:nvSpPr>
        <p:spPr bwMode="auto">
          <a:xfrm>
            <a:off x="827088" y="1557338"/>
            <a:ext cx="433387" cy="549275"/>
          </a:xfrm>
          <a:prstGeom prst="rect">
            <a:avLst/>
          </a:prstGeom>
          <a:solidFill>
            <a:srgbClr val="FCDDD2">
              <a:alpha val="5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  <a:p>
            <a:pPr>
              <a:spcBef>
                <a:spcPct val="50000"/>
              </a:spcBef>
            </a:pPr>
            <a:endParaRPr lang="es-ES"/>
          </a:p>
        </p:txBody>
      </p:sp>
      <p:pic>
        <p:nvPicPr>
          <p:cNvPr id="72752" name="Picture 48" descr="ARRWC100"/>
          <p:cNvPicPr>
            <a:picLocks noChangeAspect="1" noChangeArrowheads="1"/>
          </p:cNvPicPr>
          <p:nvPr/>
        </p:nvPicPr>
        <p:blipFill>
          <a:blip r:embed="rId4">
            <a:lum bright="-72000"/>
          </a:blip>
          <a:srcRect/>
          <a:stretch>
            <a:fillRect/>
          </a:stretch>
        </p:blipFill>
        <p:spPr bwMode="auto">
          <a:xfrm rot="-3753283">
            <a:off x="3449638" y="2967038"/>
            <a:ext cx="933450" cy="1136650"/>
          </a:xfrm>
          <a:prstGeom prst="rect">
            <a:avLst/>
          </a:prstGeom>
          <a:noFill/>
        </p:spPr>
      </p:pic>
      <p:pic>
        <p:nvPicPr>
          <p:cNvPr id="72754" name="Picture 50" descr="ARRWC234"/>
          <p:cNvPicPr>
            <a:picLocks noChangeAspect="1" noChangeArrowheads="1"/>
          </p:cNvPicPr>
          <p:nvPr/>
        </p:nvPicPr>
        <p:blipFill>
          <a:blip r:embed="rId5">
            <a:lum bright="-50000"/>
          </a:blip>
          <a:srcRect/>
          <a:stretch>
            <a:fillRect/>
          </a:stretch>
        </p:blipFill>
        <p:spPr bwMode="auto">
          <a:xfrm rot="11211888">
            <a:off x="3563938" y="4076700"/>
            <a:ext cx="2230437" cy="531813"/>
          </a:xfrm>
          <a:prstGeom prst="rect">
            <a:avLst/>
          </a:prstGeom>
          <a:noFill/>
        </p:spPr>
      </p:pic>
      <p:sp>
        <p:nvSpPr>
          <p:cNvPr id="72755" name="Text Box 51"/>
          <p:cNvSpPr txBox="1">
            <a:spLocks noChangeArrowheads="1"/>
          </p:cNvSpPr>
          <p:nvPr/>
        </p:nvSpPr>
        <p:spPr bwMode="auto">
          <a:xfrm>
            <a:off x="4067175" y="6453188"/>
            <a:ext cx="2447925" cy="3667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baseline="0"/>
              <a:t>Carbamil fosfato</a:t>
            </a:r>
            <a:endParaRPr lang="es-ES" b="1" baseline="0"/>
          </a:p>
        </p:txBody>
      </p:sp>
      <p:sp>
        <p:nvSpPr>
          <p:cNvPr id="2" name="1 Flecha abajo"/>
          <p:cNvSpPr/>
          <p:nvPr/>
        </p:nvSpPr>
        <p:spPr bwMode="auto">
          <a:xfrm>
            <a:off x="3131518" y="2708920"/>
            <a:ext cx="360362" cy="2232248"/>
          </a:xfrm>
          <a:prstGeom prst="downArrow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cap="none" normalizeH="0" baseline="3000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Esquema de la síntesis de UTP y CTP</a:t>
            </a:r>
            <a:endParaRPr lang="es-ES" sz="3200" b="1"/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144463" y="1989138"/>
            <a:ext cx="89646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ct val="55000"/>
              </a:spcAft>
            </a:pPr>
            <a:r>
              <a:rPr lang="it-IT" sz="2400" b="1" baseline="0" dirty="0"/>
              <a:t>Carbamil-fosfato  +  Aspartato  	   N-Carbamil-aspartato +  Pi</a:t>
            </a:r>
            <a:r>
              <a:rPr lang="it-IT" sz="2400" b="1" dirty="0"/>
              <a:t>						</a:t>
            </a:r>
            <a:endParaRPr lang="es-ES" sz="2400" b="1" dirty="0"/>
          </a:p>
        </p:txBody>
      </p:sp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5580063" y="342900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baseline="0"/>
              <a:t>OROTATO</a:t>
            </a:r>
            <a:endParaRPr lang="es-ES" sz="2400" b="1" baseline="0"/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6732588" y="3933825"/>
            <a:ext cx="935037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FF3300"/>
                </a:solidFill>
              </a:rPr>
              <a:t>PRPP</a:t>
            </a:r>
          </a:p>
        </p:txBody>
      </p:sp>
      <p:sp>
        <p:nvSpPr>
          <p:cNvPr id="169999" name="Rectangle 15"/>
          <p:cNvSpPr>
            <a:spLocks noChangeArrowheads="1"/>
          </p:cNvSpPr>
          <p:nvPr/>
        </p:nvSpPr>
        <p:spPr bwMode="auto">
          <a:xfrm>
            <a:off x="5867400" y="5013325"/>
            <a:ext cx="1008063" cy="476250"/>
          </a:xfrm>
          <a:prstGeom prst="rect">
            <a:avLst/>
          </a:prstGeom>
          <a:solidFill>
            <a:srgbClr val="B4DCEA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 baseline="0"/>
              <a:t>UMP</a:t>
            </a:r>
          </a:p>
        </p:txBody>
      </p:sp>
      <p:sp>
        <p:nvSpPr>
          <p:cNvPr id="170001" name="Line 17"/>
          <p:cNvSpPr>
            <a:spLocks noChangeShapeType="1"/>
          </p:cNvSpPr>
          <p:nvPr/>
        </p:nvSpPr>
        <p:spPr bwMode="auto">
          <a:xfrm>
            <a:off x="4716463" y="2276475"/>
            <a:ext cx="2873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2" name="Line 18"/>
          <p:cNvSpPr>
            <a:spLocks noChangeShapeType="1"/>
          </p:cNvSpPr>
          <p:nvPr/>
        </p:nvSpPr>
        <p:spPr bwMode="auto">
          <a:xfrm>
            <a:off x="6372225" y="24209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3" name="Line 19"/>
          <p:cNvSpPr>
            <a:spLocks noChangeShapeType="1"/>
          </p:cNvSpPr>
          <p:nvPr/>
        </p:nvSpPr>
        <p:spPr bwMode="auto">
          <a:xfrm>
            <a:off x="6372225" y="29972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4" name="Line 20"/>
          <p:cNvSpPr>
            <a:spLocks noChangeShapeType="1"/>
          </p:cNvSpPr>
          <p:nvPr/>
        </p:nvSpPr>
        <p:spPr bwMode="auto">
          <a:xfrm>
            <a:off x="6443663" y="3933825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5" name="Line 21"/>
          <p:cNvSpPr>
            <a:spLocks noChangeShapeType="1"/>
          </p:cNvSpPr>
          <p:nvPr/>
        </p:nvSpPr>
        <p:spPr bwMode="auto">
          <a:xfrm>
            <a:off x="6443663" y="4437063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09" name="Rectangle 25"/>
          <p:cNvSpPr>
            <a:spLocks noChangeArrowheads="1"/>
          </p:cNvSpPr>
          <p:nvPr/>
        </p:nvSpPr>
        <p:spPr bwMode="auto">
          <a:xfrm>
            <a:off x="1908175" y="5013325"/>
            <a:ext cx="863600" cy="431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CTP</a:t>
            </a:r>
          </a:p>
        </p:txBody>
      </p:sp>
      <p:sp>
        <p:nvSpPr>
          <p:cNvPr id="170010" name="Rectangle 26"/>
          <p:cNvSpPr>
            <a:spLocks noChangeArrowheads="1"/>
          </p:cNvSpPr>
          <p:nvPr/>
        </p:nvSpPr>
        <p:spPr bwMode="auto">
          <a:xfrm>
            <a:off x="3995738" y="5084763"/>
            <a:ext cx="863600" cy="4318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UTP</a:t>
            </a:r>
          </a:p>
        </p:txBody>
      </p:sp>
      <p:sp>
        <p:nvSpPr>
          <p:cNvPr id="170011" name="Line 27"/>
          <p:cNvSpPr>
            <a:spLocks noChangeShapeType="1"/>
          </p:cNvSpPr>
          <p:nvPr/>
        </p:nvSpPr>
        <p:spPr bwMode="auto">
          <a:xfrm flipH="1">
            <a:off x="5508625" y="5229225"/>
            <a:ext cx="287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12" name="Line 28"/>
          <p:cNvSpPr>
            <a:spLocks noChangeShapeType="1"/>
          </p:cNvSpPr>
          <p:nvPr/>
        </p:nvSpPr>
        <p:spPr bwMode="auto">
          <a:xfrm flipH="1">
            <a:off x="5076825" y="5229225"/>
            <a:ext cx="287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13" name="Line 29"/>
          <p:cNvSpPr>
            <a:spLocks noChangeShapeType="1"/>
          </p:cNvSpPr>
          <p:nvPr/>
        </p:nvSpPr>
        <p:spPr bwMode="auto">
          <a:xfrm flipH="1">
            <a:off x="2916238" y="5300663"/>
            <a:ext cx="9350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14" name="Oval 30"/>
          <p:cNvSpPr>
            <a:spLocks noChangeArrowheads="1"/>
          </p:cNvSpPr>
          <p:nvPr/>
        </p:nvSpPr>
        <p:spPr bwMode="auto">
          <a:xfrm>
            <a:off x="3492500" y="5661025"/>
            <a:ext cx="1008063" cy="647700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Glutm</a:t>
            </a:r>
            <a:endParaRPr lang="es-ES" sz="2000" b="1" baseline="0"/>
          </a:p>
        </p:txBody>
      </p:sp>
      <p:sp>
        <p:nvSpPr>
          <p:cNvPr id="170015" name="Oval 31"/>
          <p:cNvSpPr>
            <a:spLocks noChangeArrowheads="1"/>
          </p:cNvSpPr>
          <p:nvPr/>
        </p:nvSpPr>
        <p:spPr bwMode="auto">
          <a:xfrm>
            <a:off x="2339975" y="5734050"/>
            <a:ext cx="792163" cy="574675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Glu</a:t>
            </a:r>
            <a:endParaRPr lang="es-ES" sz="2000" b="1" baseline="0"/>
          </a:p>
        </p:txBody>
      </p:sp>
      <p:sp>
        <p:nvSpPr>
          <p:cNvPr id="170016" name="AutoShape 32"/>
          <p:cNvSpPr>
            <a:spLocks noChangeArrowheads="1"/>
          </p:cNvSpPr>
          <p:nvPr/>
        </p:nvSpPr>
        <p:spPr bwMode="auto">
          <a:xfrm rot="5156417">
            <a:off x="3275806" y="5156995"/>
            <a:ext cx="288925" cy="576262"/>
          </a:xfrm>
          <a:prstGeom prst="curvedRightArrow">
            <a:avLst>
              <a:gd name="adj1" fmla="val 39890"/>
              <a:gd name="adj2" fmla="val 7978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70017" name="AutoShape 33"/>
          <p:cNvSpPr>
            <a:spLocks noChangeArrowheads="1"/>
          </p:cNvSpPr>
          <p:nvPr/>
        </p:nvSpPr>
        <p:spPr bwMode="auto">
          <a:xfrm>
            <a:off x="2916238" y="4221163"/>
            <a:ext cx="935037" cy="863600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400" b="1" baseline="0"/>
              <a:t>ATP</a:t>
            </a:r>
            <a:endParaRPr lang="es-ES" sz="2400" b="1" baseline="0"/>
          </a:p>
        </p:txBody>
      </p:sp>
      <p:sp>
        <p:nvSpPr>
          <p:cNvPr id="170018" name="AutoShape 34"/>
          <p:cNvSpPr>
            <a:spLocks noChangeArrowheads="1"/>
          </p:cNvSpPr>
          <p:nvPr/>
        </p:nvSpPr>
        <p:spPr bwMode="auto">
          <a:xfrm>
            <a:off x="5003800" y="3933825"/>
            <a:ext cx="1081088" cy="1295400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2</a:t>
            </a:r>
          </a:p>
          <a:p>
            <a:pPr algn="ctr"/>
            <a:r>
              <a:rPr lang="es-ES_tradnl" sz="2000" b="1" baseline="0"/>
              <a:t>ATP</a:t>
            </a:r>
            <a:endParaRPr lang="es-ES" sz="2000" b="1" baseline="0"/>
          </a:p>
        </p:txBody>
      </p:sp>
      <p:sp>
        <p:nvSpPr>
          <p:cNvPr id="170019" name="AutoShape 35"/>
          <p:cNvSpPr>
            <a:spLocks noChangeArrowheads="1"/>
          </p:cNvSpPr>
          <p:nvPr/>
        </p:nvSpPr>
        <p:spPr bwMode="auto">
          <a:xfrm>
            <a:off x="7524750" y="4292600"/>
            <a:ext cx="935038" cy="863600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400" b="1" baseline="0"/>
              <a:t>ATP</a:t>
            </a:r>
            <a:endParaRPr lang="es-ES" sz="2400" b="1" baseline="0"/>
          </a:p>
        </p:txBody>
      </p:sp>
      <p:sp>
        <p:nvSpPr>
          <p:cNvPr id="170020" name="AutoShape 36"/>
          <p:cNvSpPr>
            <a:spLocks noChangeArrowheads="1"/>
          </p:cNvSpPr>
          <p:nvPr/>
        </p:nvSpPr>
        <p:spPr bwMode="auto">
          <a:xfrm>
            <a:off x="468313" y="2852738"/>
            <a:ext cx="935037" cy="863600"/>
          </a:xfrm>
          <a:prstGeom prst="irregularSeal2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400" b="1" baseline="0"/>
              <a:t>ATP</a:t>
            </a:r>
            <a:endParaRPr lang="es-ES" sz="2400" b="1" baseline="0"/>
          </a:p>
        </p:txBody>
      </p:sp>
      <p:sp>
        <p:nvSpPr>
          <p:cNvPr id="170021" name="Line 37"/>
          <p:cNvSpPr>
            <a:spLocks noChangeShapeType="1"/>
          </p:cNvSpPr>
          <p:nvPr/>
        </p:nvSpPr>
        <p:spPr bwMode="auto">
          <a:xfrm flipH="1" flipV="1">
            <a:off x="7092950" y="4292600"/>
            <a:ext cx="358775" cy="431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70023" name="Line 39"/>
          <p:cNvSpPr>
            <a:spLocks noChangeShapeType="1"/>
          </p:cNvSpPr>
          <p:nvPr/>
        </p:nvSpPr>
        <p:spPr bwMode="auto">
          <a:xfrm flipV="1">
            <a:off x="1185863" y="2492375"/>
            <a:ext cx="577850" cy="5762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2" name="1 CuadroTexto"/>
          <p:cNvSpPr txBox="1"/>
          <p:nvPr/>
        </p:nvSpPr>
        <p:spPr>
          <a:xfrm>
            <a:off x="3492500" y="2636838"/>
            <a:ext cx="2159794" cy="74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b="1" i="1" dirty="0" err="1" smtClean="0">
                <a:solidFill>
                  <a:srgbClr val="FF0000"/>
                </a:solidFill>
                <a:latin typeface="+mn-lt"/>
              </a:rPr>
              <a:t>Aspartato</a:t>
            </a:r>
            <a:r>
              <a:rPr lang="es-AR" sz="3200" b="1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s-AR" sz="3200" b="1" i="1" dirty="0" err="1" smtClean="0">
                <a:solidFill>
                  <a:srgbClr val="FF0000"/>
                </a:solidFill>
                <a:latin typeface="+mn-lt"/>
              </a:rPr>
              <a:t>transcarbamilasa</a:t>
            </a:r>
            <a:endParaRPr lang="es-AR" sz="32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3 Flecha arriba"/>
          <p:cNvSpPr/>
          <p:nvPr/>
        </p:nvSpPr>
        <p:spPr>
          <a:xfrm>
            <a:off x="4788024" y="2412405"/>
            <a:ext cx="143669" cy="44053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regulacion AT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8000" contrast="18000"/>
          </a:blip>
          <a:srcRect/>
          <a:stretch>
            <a:fillRect/>
          </a:stretch>
        </p:blipFill>
        <p:spPr>
          <a:xfrm>
            <a:off x="1763713" y="1493838"/>
            <a:ext cx="5400675" cy="5337175"/>
          </a:xfrm>
          <a:noFill/>
          <a:ln/>
        </p:spPr>
      </p:pic>
      <p:sp>
        <p:nvSpPr>
          <p:cNvPr id="75781" name="Rectangle 5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" sz="3200" b="1"/>
              <a:t>REGULACION DE LA </a:t>
            </a:r>
            <a:r>
              <a:rPr lang="es-ES" sz="3200" b="1" i="1"/>
              <a:t>ATCasa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3635375" y="6491288"/>
            <a:ext cx="24479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/>
              <a:t>Aspartato (mM)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 rot="16200000">
            <a:off x="796925" y="3748088"/>
            <a:ext cx="2665413" cy="5857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80000"/>
              </a:lnSpc>
              <a:spcBef>
                <a:spcPct val="50000"/>
              </a:spcBef>
            </a:pPr>
            <a:r>
              <a:rPr lang="es-ES" baseline="0"/>
              <a:t>Velocidad de reacción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41" name="Rectangle 17"/>
          <p:cNvSpPr>
            <a:spLocks noGrp="1" noChangeArrowheads="1"/>
          </p:cNvSpPr>
          <p:nvPr>
            <p:ph idx="1"/>
          </p:nvPr>
        </p:nvSpPr>
        <p:spPr>
          <a:xfrm>
            <a:off x="827584" y="2060848"/>
            <a:ext cx="7408333" cy="403244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sz="2800" dirty="0"/>
              <a:t>Se forman compuestos muy solubles que pueden ser eliminados fácilmente.</a:t>
            </a:r>
          </a:p>
          <a:p>
            <a:pPr>
              <a:lnSpc>
                <a:spcPct val="90000"/>
              </a:lnSpc>
            </a:pPr>
            <a:endParaRPr lang="es-ES_tradnl" sz="2800" dirty="0"/>
          </a:p>
          <a:p>
            <a:pPr>
              <a:lnSpc>
                <a:spcPct val="90000"/>
              </a:lnSpc>
            </a:pPr>
            <a:r>
              <a:rPr lang="es-ES_tradnl" sz="2800" dirty="0"/>
              <a:t>Los productos de degradación son: </a:t>
            </a:r>
            <a:r>
              <a:rPr lang="es-MX" sz="2800" b="1" dirty="0"/>
              <a:t>CO</a:t>
            </a:r>
            <a:r>
              <a:rPr lang="es-MX" sz="2800" b="1" baseline="-25000" dirty="0"/>
              <a:t>2</a:t>
            </a:r>
            <a:r>
              <a:rPr lang="es-MX" sz="2800" b="1" dirty="0"/>
              <a:t>,  NH</a:t>
            </a:r>
            <a:r>
              <a:rPr lang="es-MX" sz="2800" b="1" baseline="-25000" dirty="0"/>
              <a:t>4</a:t>
            </a:r>
            <a:r>
              <a:rPr lang="es-MX" sz="2800" b="1" baseline="30000" dirty="0"/>
              <a:t>+</a:t>
            </a:r>
            <a:r>
              <a:rPr lang="es-MX" sz="2800" b="1" dirty="0"/>
              <a:t>, </a:t>
            </a:r>
            <a:r>
              <a:rPr lang="es-MX" sz="2800" b="1" dirty="0">
                <a:latin typeface="Symbol" pitchFamily="18" charset="2"/>
              </a:rPr>
              <a:t>b</a:t>
            </a:r>
            <a:r>
              <a:rPr lang="es-MX" sz="2800" b="1" dirty="0"/>
              <a:t>-</a:t>
            </a:r>
            <a:r>
              <a:rPr lang="es-MX" sz="2800" b="1" dirty="0" err="1"/>
              <a:t>alanina</a:t>
            </a:r>
            <a:r>
              <a:rPr lang="es-MX" sz="2800" b="1" dirty="0"/>
              <a:t> y </a:t>
            </a:r>
            <a:r>
              <a:rPr lang="es-MX" sz="2800" b="1" dirty="0">
                <a:latin typeface="Symbol" pitchFamily="18" charset="2"/>
              </a:rPr>
              <a:t>b</a:t>
            </a:r>
            <a:r>
              <a:rPr lang="es-MX" sz="2800" b="1" dirty="0"/>
              <a:t>-</a:t>
            </a:r>
            <a:r>
              <a:rPr lang="es-MX" sz="2800" b="1" dirty="0" err="1"/>
              <a:t>aminoisobutirato</a:t>
            </a:r>
            <a:r>
              <a:rPr lang="es-MX" sz="2800" i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s-MX" sz="2800" i="1" dirty="0"/>
          </a:p>
          <a:p>
            <a:pPr>
              <a:lnSpc>
                <a:spcPct val="90000"/>
              </a:lnSpc>
            </a:pPr>
            <a:r>
              <a:rPr lang="es-MX" sz="2800" dirty="0"/>
              <a:t>El</a:t>
            </a:r>
            <a:r>
              <a:rPr lang="es-MX" sz="2800" b="1" dirty="0">
                <a:latin typeface="Symbol" pitchFamily="18" charset="2"/>
              </a:rPr>
              <a:t> b</a:t>
            </a:r>
            <a:r>
              <a:rPr lang="es-MX" sz="2800" b="1" dirty="0"/>
              <a:t>-</a:t>
            </a:r>
            <a:r>
              <a:rPr lang="es-MX" sz="2800" b="1" dirty="0" err="1"/>
              <a:t>aminoisobutirato</a:t>
            </a:r>
            <a:r>
              <a:rPr lang="es-MX" sz="2800" b="1" dirty="0"/>
              <a:t> </a:t>
            </a:r>
            <a:r>
              <a:rPr lang="es-MX" sz="2800" dirty="0"/>
              <a:t>puede degradarse a</a:t>
            </a:r>
            <a:r>
              <a:rPr lang="es-MX" sz="2800" b="1" dirty="0"/>
              <a:t> </a:t>
            </a:r>
            <a:r>
              <a:rPr lang="es-MX" sz="2800" b="1" dirty="0" err="1"/>
              <a:t>Succinil-CoA</a:t>
            </a:r>
            <a:r>
              <a:rPr lang="es-MX" sz="2800" b="1" dirty="0"/>
              <a:t> </a:t>
            </a:r>
            <a:r>
              <a:rPr lang="es-MX" sz="2800" dirty="0"/>
              <a:t>que puede ingresar al Ciclo de Krebs.</a:t>
            </a:r>
            <a:endParaRPr lang="es-ES" sz="2800" dirty="0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Degradación de Bases Pirimidínicas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Biosintesis de desoxirribonucleotidos</a:t>
            </a:r>
          </a:p>
        </p:txBody>
      </p:sp>
      <p:pic>
        <p:nvPicPr>
          <p:cNvPr id="124933" name="Picture 5" descr="DAMP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lum bright="-16000"/>
          </a:blip>
          <a:srcRect t="6006" b="9082"/>
          <a:stretch>
            <a:fillRect/>
          </a:stretch>
        </p:blipFill>
        <p:spPr>
          <a:xfrm>
            <a:off x="323850" y="4183063"/>
            <a:ext cx="4038600" cy="2270125"/>
          </a:xfrm>
          <a:noFill/>
          <a:ln/>
        </p:spPr>
      </p:pic>
      <p:pic>
        <p:nvPicPr>
          <p:cNvPr id="124953" name="Picture 25" descr="ARRWC007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lum bright="-20000" contrast="34000"/>
          </a:blip>
          <a:srcRect/>
          <a:stretch>
            <a:fillRect/>
          </a:stretch>
        </p:blipFill>
        <p:spPr>
          <a:xfrm rot="10613498">
            <a:off x="4722813" y="2640013"/>
            <a:ext cx="641350" cy="2762250"/>
          </a:xfrm>
          <a:noFill/>
          <a:ln/>
        </p:spPr>
      </p:pic>
      <p:pic>
        <p:nvPicPr>
          <p:cNvPr id="124937" name="Picture 9" descr="5AMP"/>
          <p:cNvPicPr>
            <a:picLocks noChangeAspect="1" noChangeArrowheads="1"/>
          </p:cNvPicPr>
          <p:nvPr/>
        </p:nvPicPr>
        <p:blipFill>
          <a:blip r:embed="rId4">
            <a:lum bright="-18000"/>
          </a:blip>
          <a:srcRect t="8789" b="12158"/>
          <a:stretch>
            <a:fillRect/>
          </a:stretch>
        </p:blipFill>
        <p:spPr bwMode="auto">
          <a:xfrm>
            <a:off x="323850" y="1700213"/>
            <a:ext cx="3973513" cy="2301875"/>
          </a:xfrm>
          <a:prstGeom prst="rect">
            <a:avLst/>
          </a:prstGeom>
          <a:noFill/>
        </p:spPr>
      </p:pic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2843213" y="1484313"/>
            <a:ext cx="11525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baseline="0"/>
              <a:t>Base</a:t>
            </a:r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3059113" y="4149725"/>
            <a:ext cx="11525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baseline="0"/>
              <a:t>Base</a:t>
            </a:r>
          </a:p>
        </p:txBody>
      </p:sp>
      <p:sp>
        <p:nvSpPr>
          <p:cNvPr id="124941" name="Oval 13"/>
          <p:cNvSpPr>
            <a:spLocks noChangeArrowheads="1"/>
          </p:cNvSpPr>
          <p:nvPr/>
        </p:nvSpPr>
        <p:spPr bwMode="auto">
          <a:xfrm>
            <a:off x="2411413" y="3644900"/>
            <a:ext cx="647700" cy="5032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baseline="0">
                <a:solidFill>
                  <a:srgbClr val="FF3300"/>
                </a:solidFill>
              </a:rPr>
              <a:t>OH</a:t>
            </a:r>
          </a:p>
        </p:txBody>
      </p:sp>
      <p:sp>
        <p:nvSpPr>
          <p:cNvPr id="124942" name="Oval 14" descr="50%"/>
          <p:cNvSpPr>
            <a:spLocks noChangeArrowheads="1"/>
          </p:cNvSpPr>
          <p:nvPr/>
        </p:nvSpPr>
        <p:spPr bwMode="auto">
          <a:xfrm>
            <a:off x="8280400" y="4868863"/>
            <a:ext cx="863600" cy="792162"/>
          </a:xfrm>
          <a:prstGeom prst="ellipse">
            <a:avLst/>
          </a:prstGeom>
          <a:pattFill prst="pct50">
            <a:fgClr>
              <a:srgbClr val="EFF9A5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NADPH</a:t>
            </a:r>
          </a:p>
        </p:txBody>
      </p:sp>
      <p:sp>
        <p:nvSpPr>
          <p:cNvPr id="124943" name="Oval 15" descr="25%"/>
          <p:cNvSpPr>
            <a:spLocks noChangeArrowheads="1"/>
          </p:cNvSpPr>
          <p:nvPr/>
        </p:nvSpPr>
        <p:spPr bwMode="auto">
          <a:xfrm>
            <a:off x="8208963" y="5876925"/>
            <a:ext cx="935037" cy="503238"/>
          </a:xfrm>
          <a:prstGeom prst="ellipse">
            <a:avLst/>
          </a:prstGeom>
          <a:pattFill prst="pct25">
            <a:fgClr>
              <a:srgbClr val="EFF9A5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+ H</a:t>
            </a:r>
            <a:r>
              <a:rPr lang="es-ES"/>
              <a:t>+</a:t>
            </a:r>
            <a:endParaRPr lang="es-ES" baseline="0"/>
          </a:p>
        </p:txBody>
      </p:sp>
      <p:sp>
        <p:nvSpPr>
          <p:cNvPr id="124944" name="AutoShape 16"/>
          <p:cNvSpPr>
            <a:spLocks noChangeArrowheads="1"/>
          </p:cNvSpPr>
          <p:nvPr/>
        </p:nvSpPr>
        <p:spPr bwMode="auto">
          <a:xfrm>
            <a:off x="4859338" y="1989138"/>
            <a:ext cx="3024187" cy="863600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baseline="0"/>
          </a:p>
          <a:p>
            <a:pPr algn="ctr"/>
            <a:r>
              <a:rPr lang="es-ES" baseline="0"/>
              <a:t>Tiorredoxina (SH</a:t>
            </a:r>
            <a:r>
              <a:rPr lang="es-ES" baseline="-25000"/>
              <a:t>2</a:t>
            </a:r>
            <a:r>
              <a:rPr lang="es-ES" baseline="0"/>
              <a:t>)</a:t>
            </a:r>
          </a:p>
          <a:p>
            <a:pPr algn="ctr"/>
            <a:endParaRPr lang="es-ES" baseline="0"/>
          </a:p>
        </p:txBody>
      </p:sp>
      <p:sp>
        <p:nvSpPr>
          <p:cNvPr id="124945" name="AutoShape 17"/>
          <p:cNvSpPr>
            <a:spLocks noChangeArrowheads="1"/>
          </p:cNvSpPr>
          <p:nvPr/>
        </p:nvSpPr>
        <p:spPr bwMode="auto">
          <a:xfrm>
            <a:off x="4716463" y="5300663"/>
            <a:ext cx="3027362" cy="863600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baseline="0"/>
          </a:p>
          <a:p>
            <a:pPr algn="ctr"/>
            <a:r>
              <a:rPr lang="es-ES" baseline="0"/>
              <a:t>Tiorredoxina (S-S)</a:t>
            </a:r>
          </a:p>
          <a:p>
            <a:pPr algn="ctr"/>
            <a:endParaRPr lang="es-ES" baseline="0"/>
          </a:p>
        </p:txBody>
      </p:sp>
      <p:sp>
        <p:nvSpPr>
          <p:cNvPr id="124946" name="Text Box 18"/>
          <p:cNvSpPr txBox="1">
            <a:spLocks noChangeArrowheads="1"/>
          </p:cNvSpPr>
          <p:nvPr/>
        </p:nvSpPr>
        <p:spPr bwMode="auto">
          <a:xfrm>
            <a:off x="5003800" y="3573463"/>
            <a:ext cx="1943100" cy="641350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 baseline="0"/>
              <a:t>Ribonucleótido reductasa</a:t>
            </a:r>
          </a:p>
        </p:txBody>
      </p:sp>
      <p:sp>
        <p:nvSpPr>
          <p:cNvPr id="124948" name="Oval 20"/>
          <p:cNvSpPr>
            <a:spLocks noChangeArrowheads="1"/>
          </p:cNvSpPr>
          <p:nvPr/>
        </p:nvSpPr>
        <p:spPr bwMode="auto">
          <a:xfrm>
            <a:off x="1979613" y="6065838"/>
            <a:ext cx="647700" cy="5032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baseline="0">
                <a:solidFill>
                  <a:srgbClr val="FF3300"/>
                </a:solidFill>
              </a:rPr>
              <a:t>H</a:t>
            </a:r>
          </a:p>
        </p:txBody>
      </p:sp>
      <p:sp>
        <p:nvSpPr>
          <p:cNvPr id="124949" name="Oval 21"/>
          <p:cNvSpPr>
            <a:spLocks noChangeArrowheads="1"/>
          </p:cNvSpPr>
          <p:nvPr/>
        </p:nvSpPr>
        <p:spPr bwMode="auto">
          <a:xfrm>
            <a:off x="8280400" y="2708275"/>
            <a:ext cx="863600" cy="792163"/>
          </a:xfrm>
          <a:prstGeom prst="ellipse">
            <a:avLst/>
          </a:prstGeom>
          <a:solidFill>
            <a:srgbClr val="EFF9A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aseline="0"/>
              <a:t>NADP</a:t>
            </a:r>
            <a:r>
              <a:rPr lang="es-ES"/>
              <a:t>+</a:t>
            </a:r>
            <a:endParaRPr lang="es-ES" baseline="0"/>
          </a:p>
        </p:txBody>
      </p:sp>
      <p:pic>
        <p:nvPicPr>
          <p:cNvPr id="124955" name="Picture 27" descr="ARRWC008"/>
          <p:cNvPicPr>
            <a:picLocks noChangeAspect="1" noChangeArrowheads="1"/>
          </p:cNvPicPr>
          <p:nvPr/>
        </p:nvPicPr>
        <p:blipFill>
          <a:blip r:embed="rId5">
            <a:lum bright="-18000" contrast="32000"/>
          </a:blip>
          <a:srcRect/>
          <a:stretch>
            <a:fillRect/>
          </a:stretch>
        </p:blipFill>
        <p:spPr bwMode="auto">
          <a:xfrm rot="10575179">
            <a:off x="4140200" y="2693988"/>
            <a:ext cx="584200" cy="2743200"/>
          </a:xfrm>
          <a:prstGeom prst="rect">
            <a:avLst/>
          </a:prstGeom>
          <a:noFill/>
        </p:spPr>
      </p:pic>
      <p:pic>
        <p:nvPicPr>
          <p:cNvPr id="124957" name="Picture 29" descr="ARRWC007"/>
          <p:cNvPicPr>
            <a:picLocks noChangeAspect="1" noChangeArrowheads="1"/>
          </p:cNvPicPr>
          <p:nvPr/>
        </p:nvPicPr>
        <p:blipFill>
          <a:blip r:embed="rId3">
            <a:lum bright="-24000" contrast="30000"/>
          </a:blip>
          <a:srcRect/>
          <a:stretch>
            <a:fillRect/>
          </a:stretch>
        </p:blipFill>
        <p:spPr bwMode="auto">
          <a:xfrm rot="212502">
            <a:off x="7451725" y="2705100"/>
            <a:ext cx="503238" cy="2617788"/>
          </a:xfrm>
          <a:prstGeom prst="rect">
            <a:avLst/>
          </a:prstGeom>
          <a:noFill/>
        </p:spPr>
      </p:pic>
      <p:pic>
        <p:nvPicPr>
          <p:cNvPr id="124959" name="Picture 31" descr="ARRWC0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78763" y="3357563"/>
            <a:ext cx="515937" cy="1800225"/>
          </a:xfrm>
          <a:prstGeom prst="rect">
            <a:avLst/>
          </a:prstGeom>
          <a:noFill/>
        </p:spPr>
      </p:pic>
      <p:sp>
        <p:nvSpPr>
          <p:cNvPr id="124947" name="Text Box 19"/>
          <p:cNvSpPr txBox="1">
            <a:spLocks noChangeArrowheads="1"/>
          </p:cNvSpPr>
          <p:nvPr/>
        </p:nvSpPr>
        <p:spPr bwMode="auto">
          <a:xfrm rot="-1677364">
            <a:off x="6877050" y="4076700"/>
            <a:ext cx="1943100" cy="641350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 baseline="0"/>
              <a:t>Tiorredoxina reductasa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7" name="Picture 5" descr="fi22p1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6000"/>
          </a:blip>
          <a:srcRect b="59993"/>
          <a:stretch>
            <a:fillRect/>
          </a:stretch>
        </p:blipFill>
        <p:spPr>
          <a:xfrm>
            <a:off x="1547813" y="2325688"/>
            <a:ext cx="6337300" cy="2327275"/>
          </a:xfrm>
          <a:noFill/>
          <a:ln/>
        </p:spPr>
      </p:pic>
      <p:sp>
        <p:nvSpPr>
          <p:cNvPr id="125958" name="Rectangle 6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BIOSINTESIS DE TMP</a:t>
            </a:r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4140200" y="3716338"/>
            <a:ext cx="1295400" cy="701675"/>
          </a:xfrm>
          <a:prstGeom prst="rect">
            <a:avLst/>
          </a:prstGeom>
          <a:solidFill>
            <a:srgbClr val="FCDDD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i="1" baseline="0"/>
              <a:t>Timidilato sintasa</a:t>
            </a:r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2124075" y="3933825"/>
            <a:ext cx="863600" cy="503238"/>
          </a:xfrm>
          <a:prstGeom prst="rect">
            <a:avLst/>
          </a:prstGeom>
          <a:solidFill>
            <a:schemeClr val="accent1">
              <a:alpha val="3200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25962" name="Rectangle 10"/>
          <p:cNvSpPr>
            <a:spLocks noChangeArrowheads="1"/>
          </p:cNvSpPr>
          <p:nvPr/>
        </p:nvSpPr>
        <p:spPr bwMode="auto">
          <a:xfrm>
            <a:off x="6732588" y="3933825"/>
            <a:ext cx="863600" cy="503238"/>
          </a:xfrm>
          <a:prstGeom prst="rect">
            <a:avLst/>
          </a:prstGeom>
          <a:solidFill>
            <a:schemeClr val="accent1">
              <a:alpha val="3200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6877050" y="2349500"/>
            <a:ext cx="1079500" cy="404813"/>
          </a:xfrm>
          <a:prstGeom prst="rect">
            <a:avLst/>
          </a:prstGeom>
          <a:solidFill>
            <a:srgbClr val="B4DCEA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baseline="0"/>
              <a:t>CH</a:t>
            </a:r>
            <a:r>
              <a:rPr lang="es-ES" b="1" baseline="-25000"/>
              <a:t>3</a:t>
            </a:r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1547813" y="4652963"/>
            <a:ext cx="6337300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aseline="0">
                <a:solidFill>
                  <a:schemeClr val="accent2"/>
                </a:solidFill>
              </a:rPr>
              <a:t>N</a:t>
            </a:r>
            <a:r>
              <a:rPr lang="es-ES" sz="2000">
                <a:solidFill>
                  <a:schemeClr val="accent2"/>
                </a:solidFill>
              </a:rPr>
              <a:t>5,10</a:t>
            </a:r>
            <a:r>
              <a:rPr lang="es-ES" sz="2000" baseline="0">
                <a:solidFill>
                  <a:schemeClr val="accent2"/>
                </a:solidFill>
              </a:rPr>
              <a:t> metilen FH</a:t>
            </a:r>
            <a:r>
              <a:rPr lang="es-ES" sz="2000" baseline="-25000">
                <a:solidFill>
                  <a:schemeClr val="accent2"/>
                </a:solidFill>
              </a:rPr>
              <a:t>4  </a:t>
            </a:r>
            <a:r>
              <a:rPr lang="es-ES" sz="2000" baseline="0">
                <a:solidFill>
                  <a:schemeClr val="accent2"/>
                </a:solidFill>
              </a:rPr>
              <a:t>                                        DHF</a:t>
            </a:r>
            <a:endParaRPr lang="es-ES" sz="2000" baseline="-250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800" b="1"/>
              <a:t>QUE SON LOS NUCLEOTIDOS Y CUAL ES SU IMPORTANCIA??</a:t>
            </a:r>
          </a:p>
        </p:txBody>
      </p:sp>
      <p:sp>
        <p:nvSpPr>
          <p:cNvPr id="12294" name="Rectangle 6" descr="25%"/>
          <p:cNvSpPr>
            <a:spLocks noGrp="1" noChangeArrowheads="1"/>
          </p:cNvSpPr>
          <p:nvPr>
            <p:ph sz="half" idx="4294967295"/>
          </p:nvPr>
        </p:nvSpPr>
        <p:spPr>
          <a:xfrm>
            <a:off x="720204" y="2060773"/>
            <a:ext cx="4787900" cy="792163"/>
          </a:xfrm>
          <a:pattFill prst="pct25">
            <a:fgClr>
              <a:schemeClr val="folHlink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MOLECULAS NITROGENADAS COMPLEJAS.</a:t>
            </a:r>
          </a:p>
        </p:txBody>
      </p:sp>
      <p:sp>
        <p:nvSpPr>
          <p:cNvPr id="12295" name="Rectangle 7" descr="25%"/>
          <p:cNvSpPr>
            <a:spLocks noGrp="1" noChangeArrowheads="1"/>
          </p:cNvSpPr>
          <p:nvPr>
            <p:ph sz="half" idx="4294967295"/>
          </p:nvPr>
        </p:nvSpPr>
        <p:spPr>
          <a:xfrm>
            <a:off x="5897563" y="2492375"/>
            <a:ext cx="3246437" cy="2881313"/>
          </a:xfrm>
          <a:pattFill prst="pct25">
            <a:fgClr>
              <a:srgbClr val="FABBA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400" b="1">
                <a:solidFill>
                  <a:srgbClr val="FF3300"/>
                </a:solidFill>
              </a:rPr>
              <a:t>CRECIMIENTO CELULAR </a:t>
            </a:r>
          </a:p>
          <a:p>
            <a:endParaRPr lang="es-ES" sz="2400" b="1">
              <a:solidFill>
                <a:srgbClr val="FF3300"/>
              </a:solidFill>
            </a:endParaRPr>
          </a:p>
          <a:p>
            <a:r>
              <a:rPr lang="es-ES" sz="2400" b="1">
                <a:solidFill>
                  <a:srgbClr val="FF3300"/>
                </a:solidFill>
              </a:rPr>
              <a:t>DIFERENCIACION CELULAR</a:t>
            </a:r>
          </a:p>
        </p:txBody>
      </p:sp>
      <p:sp>
        <p:nvSpPr>
          <p:cNvPr id="12297" name="Rectangle 9" descr="25%"/>
          <p:cNvSpPr>
            <a:spLocks noChangeArrowheads="1"/>
          </p:cNvSpPr>
          <p:nvPr/>
        </p:nvSpPr>
        <p:spPr bwMode="auto">
          <a:xfrm>
            <a:off x="755650" y="2997200"/>
            <a:ext cx="4787900" cy="863600"/>
          </a:xfrm>
          <a:prstGeom prst="rect">
            <a:avLst/>
          </a:prstGeom>
          <a:pattFill prst="pct25">
            <a:fgClr>
              <a:schemeClr val="folHlink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2400" b="1" baseline="0" dirty="0" smtClean="0">
                <a:latin typeface="+mn-lt"/>
              </a:rPr>
              <a:t>* </a:t>
            </a:r>
            <a:r>
              <a:rPr lang="es-ES" sz="2400" b="1" baseline="0" dirty="0" smtClean="0">
                <a:latin typeface="+mn-lt"/>
              </a:rPr>
              <a:t>UNIDAD </a:t>
            </a:r>
            <a:r>
              <a:rPr lang="es-ES" sz="2400" b="1" baseline="0" dirty="0">
                <a:latin typeface="+mn-lt"/>
              </a:rPr>
              <a:t>ESTRUCTURAL DE LOS ACIDOS NUCLEICOS</a:t>
            </a:r>
          </a:p>
        </p:txBody>
      </p:sp>
      <p:sp>
        <p:nvSpPr>
          <p:cNvPr id="12298" name="Rectangle 10" descr="25%"/>
          <p:cNvSpPr>
            <a:spLocks noChangeArrowheads="1"/>
          </p:cNvSpPr>
          <p:nvPr/>
        </p:nvSpPr>
        <p:spPr bwMode="auto">
          <a:xfrm>
            <a:off x="755576" y="4005263"/>
            <a:ext cx="4787900" cy="792162"/>
          </a:xfrm>
          <a:prstGeom prst="rect">
            <a:avLst/>
          </a:prstGeom>
          <a:pattFill prst="pct25">
            <a:fgClr>
              <a:schemeClr val="folHlink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2400" b="1" baseline="0" dirty="0" smtClean="0">
                <a:latin typeface="+mn-lt"/>
              </a:rPr>
              <a:t>* FUNCIONES </a:t>
            </a:r>
            <a:r>
              <a:rPr lang="es-ES" sz="2400" b="1" baseline="0" dirty="0">
                <a:latin typeface="+mn-lt"/>
              </a:rPr>
              <a:t>COMO DADORES   DE ENERGIA</a:t>
            </a:r>
          </a:p>
        </p:txBody>
      </p:sp>
      <p:sp>
        <p:nvSpPr>
          <p:cNvPr id="12299" name="Rectangle 11" descr="25%"/>
          <p:cNvSpPr>
            <a:spLocks noChangeArrowheads="1"/>
          </p:cNvSpPr>
          <p:nvPr/>
        </p:nvSpPr>
        <p:spPr bwMode="auto">
          <a:xfrm>
            <a:off x="755650" y="4940300"/>
            <a:ext cx="4787900" cy="576263"/>
          </a:xfrm>
          <a:prstGeom prst="rect">
            <a:avLst/>
          </a:prstGeom>
          <a:pattFill prst="pct25">
            <a:fgClr>
              <a:schemeClr val="folHlink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2400" b="1" baseline="0" dirty="0" smtClean="0">
                <a:latin typeface="+mn-lt"/>
              </a:rPr>
              <a:t>* REGULAN </a:t>
            </a:r>
            <a:r>
              <a:rPr lang="es-ES" sz="2400" b="1" baseline="0" dirty="0">
                <a:latin typeface="+mn-lt"/>
              </a:rPr>
              <a:t>VIAS METABOLICAS</a:t>
            </a:r>
          </a:p>
        </p:txBody>
      </p:sp>
      <p:sp>
        <p:nvSpPr>
          <p:cNvPr id="12300" name="Rectangle 12" descr="25%"/>
          <p:cNvSpPr>
            <a:spLocks noChangeArrowheads="1"/>
          </p:cNvSpPr>
          <p:nvPr/>
        </p:nvSpPr>
        <p:spPr bwMode="auto">
          <a:xfrm>
            <a:off x="755650" y="5805488"/>
            <a:ext cx="4787900" cy="719137"/>
          </a:xfrm>
          <a:prstGeom prst="rect">
            <a:avLst/>
          </a:prstGeom>
          <a:pattFill prst="pct25">
            <a:fgClr>
              <a:schemeClr val="folHlink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2000" b="1" baseline="0" dirty="0" smtClean="0"/>
              <a:t>* </a:t>
            </a:r>
            <a:r>
              <a:rPr lang="es-ES" sz="2400" b="1" baseline="0" dirty="0" smtClean="0">
                <a:latin typeface="+mn-lt"/>
              </a:rPr>
              <a:t>ACTUAN </a:t>
            </a:r>
            <a:r>
              <a:rPr lang="es-ES" sz="2400" b="1" baseline="0" dirty="0">
                <a:latin typeface="+mn-lt"/>
              </a:rPr>
              <a:t>COMO SEGUNDOS MENSAJEROS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NUCLEOTIDOS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87450" y="2420938"/>
            <a:ext cx="3313113" cy="831850"/>
          </a:xfrm>
          <a:prstGeom prst="rect">
            <a:avLst/>
          </a:prstGeom>
          <a:solidFill>
            <a:srgbClr val="FABB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BASE NITROGENADA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195513" y="4076700"/>
            <a:ext cx="3457575" cy="466725"/>
          </a:xfrm>
          <a:prstGeom prst="rect">
            <a:avLst/>
          </a:prstGeom>
          <a:solidFill>
            <a:srgbClr val="B4DC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AZUCAR PENTOSA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356100" y="5229225"/>
            <a:ext cx="2447925" cy="831850"/>
          </a:xfrm>
          <a:prstGeom prst="rect">
            <a:avLst/>
          </a:prstGeom>
          <a:solidFill>
            <a:srgbClr val="F4E6A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GRUPO FOSFATO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s-ES" sz="3200" b="1" dirty="0"/>
              <a:t>BASES </a:t>
            </a:r>
          </a:p>
        </p:txBody>
      </p:sp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16" y="1423647"/>
            <a:ext cx="8105276" cy="5029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>
            <a:off x="1187624" y="1412776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10 Elipse"/>
          <p:cNvSpPr/>
          <p:nvPr/>
        </p:nvSpPr>
        <p:spPr>
          <a:xfrm>
            <a:off x="3347864" y="2420888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Rectángulo"/>
          <p:cNvSpPr/>
          <p:nvPr/>
        </p:nvSpPr>
        <p:spPr>
          <a:xfrm>
            <a:off x="479748" y="1484784"/>
            <a:ext cx="8105276" cy="2448272"/>
          </a:xfrm>
          <a:prstGeom prst="rect">
            <a:avLst/>
          </a:prstGeom>
          <a:noFill/>
          <a:ln w="2857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12 Rectángulo"/>
          <p:cNvSpPr/>
          <p:nvPr/>
        </p:nvSpPr>
        <p:spPr>
          <a:xfrm>
            <a:off x="479748" y="4005064"/>
            <a:ext cx="8105276" cy="2468605"/>
          </a:xfrm>
          <a:prstGeom prst="rect">
            <a:avLst/>
          </a:prstGeom>
          <a:noFill/>
          <a:ln w="2857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Elipse"/>
          <p:cNvSpPr/>
          <p:nvPr/>
        </p:nvSpPr>
        <p:spPr>
          <a:xfrm>
            <a:off x="1187624" y="4005064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7" name="16 Elipse"/>
          <p:cNvSpPr/>
          <p:nvPr/>
        </p:nvSpPr>
        <p:spPr>
          <a:xfrm>
            <a:off x="3851920" y="4581128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Elipse"/>
          <p:cNvSpPr/>
          <p:nvPr/>
        </p:nvSpPr>
        <p:spPr>
          <a:xfrm>
            <a:off x="5364088" y="3933056"/>
            <a:ext cx="576064" cy="7560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9" name="18 CuadroTexto"/>
          <p:cNvSpPr txBox="1"/>
          <p:nvPr/>
        </p:nvSpPr>
        <p:spPr>
          <a:xfrm>
            <a:off x="5197896" y="1772816"/>
            <a:ext cx="383860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  <a:latin typeface="+mn-lt"/>
              </a:rPr>
              <a:t>Ambas presentes en ARN y ADN</a:t>
            </a:r>
            <a:endParaRPr lang="es-A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10952" y="6283873"/>
            <a:ext cx="1356792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  <a:latin typeface="+mn-lt"/>
              </a:rPr>
              <a:t>ADN y ARN</a:t>
            </a:r>
            <a:endParaRPr lang="es-A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071192" y="6289769"/>
            <a:ext cx="1356792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  <a:latin typeface="+mn-lt"/>
              </a:rPr>
              <a:t>ADN </a:t>
            </a:r>
            <a:endParaRPr lang="es-AR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375448" y="6289769"/>
            <a:ext cx="1356792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  <a:latin typeface="+mn-lt"/>
              </a:rPr>
              <a:t>ARN</a:t>
            </a:r>
            <a:endParaRPr lang="es-AR" sz="28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413792"/>
            <a:ext cx="8229600" cy="1143000"/>
          </a:xfr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AZUCAR PENTOSA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700213"/>
            <a:ext cx="4038600" cy="865187"/>
          </a:xfrm>
        </p:spPr>
        <p:txBody>
          <a:bodyPr/>
          <a:lstStyle/>
          <a:p>
            <a:r>
              <a:rPr lang="es-ES" sz="2800" b="1" dirty="0"/>
              <a:t>RIBOSA</a:t>
            </a:r>
          </a:p>
          <a:p>
            <a:endParaRPr lang="es-ES" sz="2800" b="1" dirty="0"/>
          </a:p>
          <a:p>
            <a:endParaRPr lang="es-ES" sz="2800" b="1" dirty="0"/>
          </a:p>
          <a:p>
            <a:endParaRPr lang="es-ES" sz="2800" b="1" dirty="0"/>
          </a:p>
          <a:p>
            <a:pPr>
              <a:buFontTx/>
              <a:buNone/>
            </a:pPr>
            <a:endParaRPr lang="es-ES" sz="2800" b="1" dirty="0"/>
          </a:p>
        </p:txBody>
      </p:sp>
      <p:pic>
        <p:nvPicPr>
          <p:cNvPr id="11269" name="Picture 5" descr="DRIBOSEH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 l="-4362" t="-4820" b="15891"/>
          <a:stretch>
            <a:fillRect/>
          </a:stretch>
        </p:blipFill>
        <p:spPr>
          <a:xfrm>
            <a:off x="5220072" y="3645024"/>
            <a:ext cx="3455987" cy="2665412"/>
          </a:xfrm>
          <a:solidFill>
            <a:schemeClr val="bg2"/>
          </a:solidFill>
          <a:ln/>
        </p:spPr>
      </p:pic>
      <p:pic>
        <p:nvPicPr>
          <p:cNvPr id="11273" name="Picture 9" descr="RIBOSE"/>
          <p:cNvPicPr>
            <a:picLocks noChangeAspect="1" noChangeArrowheads="1"/>
          </p:cNvPicPr>
          <p:nvPr/>
        </p:nvPicPr>
        <p:blipFill>
          <a:blip r:embed="rId3"/>
          <a:srcRect l="-3967" t="-4869" b="12627"/>
          <a:stretch>
            <a:fillRect/>
          </a:stretch>
        </p:blipFill>
        <p:spPr bwMode="auto">
          <a:xfrm>
            <a:off x="467544" y="2565400"/>
            <a:ext cx="3786187" cy="2736850"/>
          </a:xfrm>
          <a:prstGeom prst="rect">
            <a:avLst/>
          </a:prstGeom>
          <a:solidFill>
            <a:srgbClr val="FBF1A3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436096" y="2852738"/>
            <a:ext cx="3349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800" b="1" baseline="0" dirty="0" smtClean="0">
                <a:solidFill>
                  <a:schemeClr val="tx2"/>
                </a:solidFill>
                <a:latin typeface="+mn-lt"/>
              </a:rPr>
              <a:t>* DESOXIRRIBOSA</a:t>
            </a:r>
            <a:endParaRPr lang="es-ES" sz="2800" b="1" baseline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" name="1 Elipse"/>
          <p:cNvSpPr/>
          <p:nvPr/>
        </p:nvSpPr>
        <p:spPr>
          <a:xfrm>
            <a:off x="7740352" y="5229200"/>
            <a:ext cx="504056" cy="11510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fi4p3"/>
          <p:cNvPicPr>
            <a:picLocks noChangeAspect="1" noChangeArrowheads="1"/>
          </p:cNvPicPr>
          <p:nvPr/>
        </p:nvPicPr>
        <p:blipFill>
          <a:blip r:embed="rId2">
            <a:lum bright="-18000" contrast="18000"/>
          </a:blip>
          <a:srcRect r="21858" b="47920"/>
          <a:stretch>
            <a:fillRect/>
          </a:stretch>
        </p:blipFill>
        <p:spPr bwMode="auto">
          <a:xfrm>
            <a:off x="539750" y="1125538"/>
            <a:ext cx="8029575" cy="4591050"/>
          </a:xfrm>
          <a:prstGeom prst="rect">
            <a:avLst/>
          </a:prstGeom>
          <a:noFill/>
        </p:spPr>
      </p:pic>
      <p:sp>
        <p:nvSpPr>
          <p:cNvPr id="17414" name="Text Box 6" descr="50%"/>
          <p:cNvSpPr txBox="1">
            <a:spLocks noChangeArrowheads="1"/>
          </p:cNvSpPr>
          <p:nvPr/>
        </p:nvSpPr>
        <p:spPr bwMode="auto">
          <a:xfrm>
            <a:off x="2555875" y="4581525"/>
            <a:ext cx="15843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Guanosina</a:t>
            </a:r>
          </a:p>
        </p:txBody>
      </p:sp>
      <p:sp>
        <p:nvSpPr>
          <p:cNvPr id="17415" name="Text Box 7" descr="50%"/>
          <p:cNvSpPr txBox="1">
            <a:spLocks noChangeArrowheads="1"/>
          </p:cNvSpPr>
          <p:nvPr/>
        </p:nvSpPr>
        <p:spPr bwMode="auto">
          <a:xfrm>
            <a:off x="2843213" y="2708275"/>
            <a:ext cx="15843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Adenosina</a:t>
            </a:r>
          </a:p>
        </p:txBody>
      </p:sp>
      <p:sp>
        <p:nvSpPr>
          <p:cNvPr id="17416" name="Text Box 8" descr="50%"/>
          <p:cNvSpPr txBox="1">
            <a:spLocks noChangeArrowheads="1"/>
          </p:cNvSpPr>
          <p:nvPr/>
        </p:nvSpPr>
        <p:spPr bwMode="auto">
          <a:xfrm>
            <a:off x="7451725" y="2636838"/>
            <a:ext cx="11525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AMP</a:t>
            </a:r>
          </a:p>
        </p:txBody>
      </p:sp>
      <p:sp>
        <p:nvSpPr>
          <p:cNvPr id="17417" name="Text Box 9" descr="50%"/>
          <p:cNvSpPr txBox="1">
            <a:spLocks noChangeArrowheads="1"/>
          </p:cNvSpPr>
          <p:nvPr/>
        </p:nvSpPr>
        <p:spPr bwMode="auto">
          <a:xfrm>
            <a:off x="7667625" y="4652963"/>
            <a:ext cx="1008063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GMP</a:t>
            </a:r>
          </a:p>
        </p:txBody>
      </p:sp>
      <p:sp>
        <p:nvSpPr>
          <p:cNvPr id="17418" name="Text Box 10" descr="50%"/>
          <p:cNvSpPr txBox="1">
            <a:spLocks noChangeArrowheads="1"/>
          </p:cNvSpPr>
          <p:nvPr/>
        </p:nvSpPr>
        <p:spPr bwMode="auto">
          <a:xfrm>
            <a:off x="1187450" y="981075"/>
            <a:ext cx="208915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NUCLEOSIDOS</a:t>
            </a:r>
          </a:p>
        </p:txBody>
      </p:sp>
      <p:sp>
        <p:nvSpPr>
          <p:cNvPr id="17419" name="Text Box 11" descr="50%"/>
          <p:cNvSpPr txBox="1">
            <a:spLocks noChangeArrowheads="1"/>
          </p:cNvSpPr>
          <p:nvPr/>
        </p:nvSpPr>
        <p:spPr bwMode="auto">
          <a:xfrm>
            <a:off x="5435600" y="981075"/>
            <a:ext cx="208915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NUCLEOTIDOS</a:t>
            </a:r>
          </a:p>
        </p:txBody>
      </p:sp>
      <p:pic>
        <p:nvPicPr>
          <p:cNvPr id="17420" name="Picture 12" descr="ARRWC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17522" flipH="1">
            <a:off x="6932613" y="2298700"/>
            <a:ext cx="476250" cy="288925"/>
          </a:xfrm>
          <a:prstGeom prst="rect">
            <a:avLst/>
          </a:prstGeom>
          <a:noFill/>
        </p:spPr>
      </p:pic>
      <p:pic>
        <p:nvPicPr>
          <p:cNvPr id="17421" name="Picture 13" descr="ARRWC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17522" flipH="1">
            <a:off x="6877050" y="4221163"/>
            <a:ext cx="476250" cy="28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fi4p3"/>
          <p:cNvPicPr>
            <a:picLocks noChangeAspect="1" noChangeArrowheads="1"/>
          </p:cNvPicPr>
          <p:nvPr/>
        </p:nvPicPr>
        <p:blipFill>
          <a:blip r:embed="rId2">
            <a:lum bright="-22000" contrast="20000"/>
          </a:blip>
          <a:srcRect t="48840" r="23042"/>
          <a:stretch>
            <a:fillRect/>
          </a:stretch>
        </p:blipFill>
        <p:spPr bwMode="auto">
          <a:xfrm>
            <a:off x="755650" y="1412875"/>
            <a:ext cx="7523163" cy="4289425"/>
          </a:xfrm>
          <a:prstGeom prst="rect">
            <a:avLst/>
          </a:prstGeom>
          <a:noFill/>
        </p:spPr>
      </p:pic>
      <p:sp>
        <p:nvSpPr>
          <p:cNvPr id="18438" name="Text Box 6" descr="50%"/>
          <p:cNvSpPr txBox="1">
            <a:spLocks noChangeArrowheads="1"/>
          </p:cNvSpPr>
          <p:nvPr/>
        </p:nvSpPr>
        <p:spPr bwMode="auto">
          <a:xfrm>
            <a:off x="1187450" y="981075"/>
            <a:ext cx="208915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NUCLEOSIDOS</a:t>
            </a:r>
          </a:p>
        </p:txBody>
      </p:sp>
      <p:sp>
        <p:nvSpPr>
          <p:cNvPr id="18439" name="Text Box 7" descr="50%"/>
          <p:cNvSpPr txBox="1">
            <a:spLocks noChangeArrowheads="1"/>
          </p:cNvSpPr>
          <p:nvPr/>
        </p:nvSpPr>
        <p:spPr bwMode="auto">
          <a:xfrm>
            <a:off x="5651500" y="981075"/>
            <a:ext cx="208915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NUCLEOTIDOS</a:t>
            </a:r>
          </a:p>
        </p:txBody>
      </p:sp>
      <p:sp>
        <p:nvSpPr>
          <p:cNvPr id="18440" name="Text Box 8" descr="50%"/>
          <p:cNvSpPr txBox="1">
            <a:spLocks noChangeArrowheads="1"/>
          </p:cNvSpPr>
          <p:nvPr/>
        </p:nvSpPr>
        <p:spPr bwMode="auto">
          <a:xfrm>
            <a:off x="2484438" y="2997200"/>
            <a:ext cx="129540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Citidina</a:t>
            </a:r>
          </a:p>
        </p:txBody>
      </p:sp>
      <p:sp>
        <p:nvSpPr>
          <p:cNvPr id="18441" name="Text Box 9" descr="50%"/>
          <p:cNvSpPr txBox="1">
            <a:spLocks noChangeArrowheads="1"/>
          </p:cNvSpPr>
          <p:nvPr/>
        </p:nvSpPr>
        <p:spPr bwMode="auto">
          <a:xfrm>
            <a:off x="2700338" y="4941888"/>
            <a:ext cx="1295400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Uridina</a:t>
            </a:r>
          </a:p>
        </p:txBody>
      </p:sp>
      <p:sp>
        <p:nvSpPr>
          <p:cNvPr id="18442" name="Text Box 10" descr="50%"/>
          <p:cNvSpPr txBox="1">
            <a:spLocks noChangeArrowheads="1"/>
          </p:cNvSpPr>
          <p:nvPr/>
        </p:nvSpPr>
        <p:spPr bwMode="auto">
          <a:xfrm>
            <a:off x="7380288" y="2924175"/>
            <a:ext cx="9366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CMP</a:t>
            </a:r>
          </a:p>
        </p:txBody>
      </p:sp>
      <p:sp>
        <p:nvSpPr>
          <p:cNvPr id="18443" name="Text Box 11" descr="50%"/>
          <p:cNvSpPr txBox="1">
            <a:spLocks noChangeArrowheads="1"/>
          </p:cNvSpPr>
          <p:nvPr/>
        </p:nvSpPr>
        <p:spPr bwMode="auto">
          <a:xfrm>
            <a:off x="7451725" y="5013325"/>
            <a:ext cx="936625" cy="396875"/>
          </a:xfrm>
          <a:prstGeom prst="rect">
            <a:avLst/>
          </a:prstGeom>
          <a:pattFill prst="pct5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UMP</a:t>
            </a:r>
          </a:p>
        </p:txBody>
      </p:sp>
      <p:pic>
        <p:nvPicPr>
          <p:cNvPr id="18444" name="Picture 12" descr="ARRWC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17522" flipH="1">
            <a:off x="6804025" y="2635250"/>
            <a:ext cx="476250" cy="288925"/>
          </a:xfrm>
          <a:prstGeom prst="rect">
            <a:avLst/>
          </a:prstGeom>
          <a:noFill/>
        </p:spPr>
      </p:pic>
      <p:pic>
        <p:nvPicPr>
          <p:cNvPr id="18445" name="Picture 13" descr="ARRWC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417522" flipH="1">
            <a:off x="6832600" y="4652963"/>
            <a:ext cx="476250" cy="28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>
                  <a:alpha val="75999"/>
                </a:schemeClr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s-ES" sz="3200" b="1"/>
              <a:t>Procedencia de los átomos del anillo de PURINA</a:t>
            </a:r>
          </a:p>
        </p:txBody>
      </p:sp>
      <p:pic>
        <p:nvPicPr>
          <p:cNvPr id="146436" name="Picture 4" descr="formulas de bases puricas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lum bright="-26000" contrast="26000"/>
          </a:blip>
          <a:srcRect l="960" t="35667" r="52667" b="36276"/>
          <a:stretch>
            <a:fillRect/>
          </a:stretch>
        </p:blipFill>
        <p:spPr>
          <a:xfrm>
            <a:off x="2916238" y="2636838"/>
            <a:ext cx="3527425" cy="2952750"/>
          </a:xfrm>
          <a:noFill/>
          <a:ln/>
        </p:spPr>
      </p:pic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2987675" y="2708275"/>
            <a:ext cx="1800225" cy="7016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Anillo de Purina</a:t>
            </a: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4859338" y="2781300"/>
            <a:ext cx="288925" cy="70326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 b="1"/>
          </a:p>
          <a:p>
            <a:pPr>
              <a:spcBef>
                <a:spcPct val="50000"/>
              </a:spcBef>
            </a:pPr>
            <a:r>
              <a:rPr lang="es-ES" sz="2400" b="1"/>
              <a:t>H</a:t>
            </a:r>
          </a:p>
        </p:txBody>
      </p:sp>
      <p:sp>
        <p:nvSpPr>
          <p:cNvPr id="146441" name="Text Box 9"/>
          <p:cNvSpPr txBox="1">
            <a:spLocks noChangeArrowheads="1"/>
          </p:cNvSpPr>
          <p:nvPr/>
        </p:nvSpPr>
        <p:spPr bwMode="auto">
          <a:xfrm>
            <a:off x="5435600" y="4303713"/>
            <a:ext cx="863600" cy="1069975"/>
          </a:xfrm>
          <a:prstGeom prst="rect">
            <a:avLst/>
          </a:prstGeom>
          <a:solidFill>
            <a:srgbClr val="DFDA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H</a:t>
            </a:r>
          </a:p>
          <a:p>
            <a:pPr>
              <a:spcBef>
                <a:spcPct val="50000"/>
              </a:spcBef>
            </a:pPr>
            <a:endParaRPr lang="es-ES" sz="2400" b="1"/>
          </a:p>
          <a:p>
            <a:pPr>
              <a:spcBef>
                <a:spcPct val="50000"/>
              </a:spcBef>
            </a:pPr>
            <a:endParaRPr lang="es-ES" sz="2400" b="1"/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>
            <a:off x="4140200" y="4652963"/>
            <a:ext cx="287338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43" name="Line 11"/>
          <p:cNvSpPr>
            <a:spLocks noChangeShapeType="1"/>
          </p:cNvSpPr>
          <p:nvPr/>
        </p:nvSpPr>
        <p:spPr bwMode="auto">
          <a:xfrm flipH="1">
            <a:off x="4859338" y="4724400"/>
            <a:ext cx="144462" cy="1009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44" name="Text Box 12"/>
          <p:cNvSpPr txBox="1">
            <a:spLocks noChangeArrowheads="1"/>
          </p:cNvSpPr>
          <p:nvPr/>
        </p:nvSpPr>
        <p:spPr bwMode="auto">
          <a:xfrm>
            <a:off x="4140200" y="5734050"/>
            <a:ext cx="1439863" cy="2746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GLUTAMINA</a:t>
            </a:r>
          </a:p>
        </p:txBody>
      </p:sp>
      <p:sp>
        <p:nvSpPr>
          <p:cNvPr id="146445" name="Oval 13"/>
          <p:cNvSpPr>
            <a:spLocks noChangeArrowheads="1"/>
          </p:cNvSpPr>
          <p:nvPr/>
        </p:nvSpPr>
        <p:spPr bwMode="auto">
          <a:xfrm>
            <a:off x="5003800" y="4149725"/>
            <a:ext cx="647700" cy="503238"/>
          </a:xfrm>
          <a:prstGeom prst="ellipse">
            <a:avLst/>
          </a:prstGeom>
          <a:solidFill>
            <a:srgbClr val="FF6600">
              <a:alpha val="39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46" name="Oval 14"/>
          <p:cNvSpPr>
            <a:spLocks noChangeArrowheads="1"/>
          </p:cNvSpPr>
          <p:nvPr/>
        </p:nvSpPr>
        <p:spPr bwMode="auto">
          <a:xfrm>
            <a:off x="3563938" y="3933825"/>
            <a:ext cx="647700" cy="503238"/>
          </a:xfrm>
          <a:prstGeom prst="ellipse">
            <a:avLst/>
          </a:prstGeom>
          <a:solidFill>
            <a:srgbClr val="FF6600">
              <a:alpha val="39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47" name="Oval 15"/>
          <p:cNvSpPr>
            <a:spLocks noChangeArrowheads="1"/>
          </p:cNvSpPr>
          <p:nvPr/>
        </p:nvSpPr>
        <p:spPr bwMode="auto">
          <a:xfrm>
            <a:off x="2843213" y="5876925"/>
            <a:ext cx="647700" cy="503238"/>
          </a:xfrm>
          <a:prstGeom prst="ellipse">
            <a:avLst/>
          </a:prstGeom>
          <a:solidFill>
            <a:srgbClr val="FF6600">
              <a:alpha val="39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48" name="Line 16"/>
          <p:cNvSpPr>
            <a:spLocks noChangeShapeType="1"/>
          </p:cNvSpPr>
          <p:nvPr/>
        </p:nvSpPr>
        <p:spPr bwMode="auto">
          <a:xfrm>
            <a:off x="3635375" y="6237288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49" name="Text Box 17"/>
          <p:cNvSpPr txBox="1">
            <a:spLocks noChangeArrowheads="1"/>
          </p:cNvSpPr>
          <p:nvPr/>
        </p:nvSpPr>
        <p:spPr bwMode="auto">
          <a:xfrm>
            <a:off x="4859338" y="6092825"/>
            <a:ext cx="17287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FORMIATO</a:t>
            </a:r>
          </a:p>
        </p:txBody>
      </p:sp>
      <p:sp>
        <p:nvSpPr>
          <p:cNvPr id="146450" name="Text Box 18"/>
          <p:cNvSpPr txBox="1">
            <a:spLocks noChangeArrowheads="1"/>
          </p:cNvSpPr>
          <p:nvPr/>
        </p:nvSpPr>
        <p:spPr bwMode="auto">
          <a:xfrm>
            <a:off x="5219700" y="3789363"/>
            <a:ext cx="1366838" cy="274637"/>
          </a:xfrm>
          <a:prstGeom prst="rect">
            <a:avLst/>
          </a:prstGeom>
          <a:solidFill>
            <a:srgbClr val="993300">
              <a:alpha val="53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b="1"/>
              <a:t>ASPARTATO</a:t>
            </a:r>
          </a:p>
        </p:txBody>
      </p:sp>
      <p:sp>
        <p:nvSpPr>
          <p:cNvPr id="146452" name="Line 20"/>
          <p:cNvSpPr>
            <a:spLocks noChangeShapeType="1"/>
          </p:cNvSpPr>
          <p:nvPr/>
        </p:nvSpPr>
        <p:spPr bwMode="auto">
          <a:xfrm flipH="1">
            <a:off x="4211638" y="2349500"/>
            <a:ext cx="64770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53" name="Text Box 21"/>
          <p:cNvSpPr txBox="1">
            <a:spLocks noChangeArrowheads="1"/>
          </p:cNvSpPr>
          <p:nvPr/>
        </p:nvSpPr>
        <p:spPr bwMode="auto">
          <a:xfrm>
            <a:off x="4356100" y="2060575"/>
            <a:ext cx="1152525" cy="27463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GLICINA</a:t>
            </a:r>
          </a:p>
        </p:txBody>
      </p:sp>
      <p:sp>
        <p:nvSpPr>
          <p:cNvPr id="146454" name="AutoShape 22"/>
          <p:cNvSpPr>
            <a:spLocks noChangeArrowheads="1"/>
          </p:cNvSpPr>
          <p:nvPr/>
        </p:nvSpPr>
        <p:spPr bwMode="auto">
          <a:xfrm rot="4140900">
            <a:off x="3607594" y="3601244"/>
            <a:ext cx="1133475" cy="1077913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>
              <a:alpha val="5399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55" name="AutoShape 23"/>
          <p:cNvSpPr>
            <a:spLocks noChangeArrowheads="1"/>
          </p:cNvSpPr>
          <p:nvPr/>
        </p:nvSpPr>
        <p:spPr bwMode="auto">
          <a:xfrm>
            <a:off x="4787900" y="3429000"/>
            <a:ext cx="504825" cy="360363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>
              <a:alpha val="4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46456" name="Line 24"/>
          <p:cNvSpPr>
            <a:spLocks noChangeShapeType="1"/>
          </p:cNvSpPr>
          <p:nvPr/>
        </p:nvSpPr>
        <p:spPr bwMode="auto">
          <a:xfrm flipH="1">
            <a:off x="5364163" y="3068638"/>
            <a:ext cx="5762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46457" name="Text Box 25"/>
          <p:cNvSpPr txBox="1">
            <a:spLocks noChangeArrowheads="1"/>
          </p:cNvSpPr>
          <p:nvPr/>
        </p:nvSpPr>
        <p:spPr bwMode="auto">
          <a:xfrm>
            <a:off x="5867400" y="2852738"/>
            <a:ext cx="504825" cy="27463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CO</a:t>
            </a:r>
            <a:r>
              <a:rPr lang="es-ES" b="1" baseline="-25000"/>
              <a:t>2</a:t>
            </a:r>
            <a:endParaRPr lang="es-ES" b="1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6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46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46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4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46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46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46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146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46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46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800" decel="100000"/>
                                        <p:tgtEl>
                                          <p:spTgt spid="146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146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800" decel="100000"/>
                                        <p:tgtEl>
                                          <p:spTgt spid="146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800" decel="100000"/>
                                        <p:tgtEl>
                                          <p:spTgt spid="146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800" decel="100000"/>
                                        <p:tgtEl>
                                          <p:spTgt spid="146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2" grpId="0" animBg="1"/>
      <p:bldP spid="146443" grpId="0" animBg="1"/>
      <p:bldP spid="146444" grpId="0" animBg="1"/>
      <p:bldP spid="146445" grpId="0" animBg="1"/>
      <p:bldP spid="146446" grpId="0" animBg="1"/>
      <p:bldP spid="146447" grpId="0" animBg="1"/>
      <p:bldP spid="146448" grpId="0" animBg="1"/>
      <p:bldP spid="146449" grpId="0"/>
      <p:bldP spid="146450" grpId="0" animBg="1"/>
      <p:bldP spid="146452" grpId="0" animBg="1"/>
      <p:bldP spid="146453" grpId="0" animBg="1"/>
      <p:bldP spid="146454" grpId="0" animBg="1"/>
      <p:bldP spid="146455" grpId="0" animBg="1"/>
      <p:bldP spid="146456" grpId="0" animBg="1"/>
      <p:bldP spid="14645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2184</TotalTime>
  <Words>779</Words>
  <Application>Microsoft Office PowerPoint</Application>
  <PresentationFormat>Presentación en pantalla (4:3)</PresentationFormat>
  <Paragraphs>252</Paragraphs>
  <Slides>26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Forma de onda</vt:lpstr>
      <vt:lpstr>BOLILLA 9  METABOLISMO DE NUCLEOTIDOS METABOLISMO DEL GRUPO HEMO</vt:lpstr>
      <vt:lpstr>METABOLISMO DE NUCLEOTIDOS</vt:lpstr>
      <vt:lpstr>QUE SON LOS NUCLEOTIDOS Y CUAL ES SU IMPORTANCIA??</vt:lpstr>
      <vt:lpstr>NUCLEOTIDOS</vt:lpstr>
      <vt:lpstr>BASES </vt:lpstr>
      <vt:lpstr>AZUCAR PENTOSA</vt:lpstr>
      <vt:lpstr>Presentación de PowerPoint</vt:lpstr>
      <vt:lpstr>Presentación de PowerPoint</vt:lpstr>
      <vt:lpstr>Procedencia de los átomos del anillo de PURINA</vt:lpstr>
      <vt:lpstr>BIOSINTESIS DE NOVO NUCLEOTIDOS DE PURINA</vt:lpstr>
      <vt:lpstr>Formación de Fosfo-ribosilamina</vt:lpstr>
      <vt:lpstr>Formación de IMP a partir de Fosforibosilamina </vt:lpstr>
      <vt:lpstr>BIOSINTESIS DE GMP Y AMP A PARTIR DE IMP</vt:lpstr>
      <vt:lpstr>RESUMEN DE LA VIA DE BIFURCACION</vt:lpstr>
      <vt:lpstr>REGULACION DE LA BIOSINTESIS DE Nucleótidos Púricos</vt:lpstr>
      <vt:lpstr>RESUMEN DE LA BIOSINTESIS DE NUCLEOTIDOS PURICOS</vt:lpstr>
      <vt:lpstr>VIAS DE RECUPERACION</vt:lpstr>
      <vt:lpstr>DEGRADACION DE PURINAS- FORMACION DE ACIDO URICO</vt:lpstr>
      <vt:lpstr>Resumen de la degradación de bases púricas</vt:lpstr>
      <vt:lpstr>BIOSINTESIS DE NUCLEOTIDOS PIRIMIDINICOS</vt:lpstr>
      <vt:lpstr>BIOSINTESIS DE CARBAMILFOSFATO</vt:lpstr>
      <vt:lpstr>Esquema de la síntesis de UTP y CTP</vt:lpstr>
      <vt:lpstr>REGULACION DE LA ATCasa</vt:lpstr>
      <vt:lpstr>Degradación de Bases Pirimidínicas</vt:lpstr>
      <vt:lpstr>Biosintesis de desoxirribonucleotidos</vt:lpstr>
      <vt:lpstr>BIOSINTESIS DE TMP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METABOLISMO DE NUCLEOTIDOS</dc:title>
  <dc:creator>Irma</dc:creator>
  <cp:lastModifiedBy>ethel</cp:lastModifiedBy>
  <cp:revision>90</cp:revision>
  <dcterms:created xsi:type="dcterms:W3CDTF">2006-10-19T20:44:42Z</dcterms:created>
  <dcterms:modified xsi:type="dcterms:W3CDTF">2014-10-22T00:42:08Z</dcterms:modified>
</cp:coreProperties>
</file>